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105"/>
  </p:notesMasterIdLst>
  <p:sldIdLst>
    <p:sldId id="257" r:id="rId2"/>
    <p:sldId id="537" r:id="rId3"/>
    <p:sldId id="538" r:id="rId4"/>
    <p:sldId id="539" r:id="rId5"/>
    <p:sldId id="468" r:id="rId6"/>
    <p:sldId id="279" r:id="rId7"/>
    <p:sldId id="375" r:id="rId8"/>
    <p:sldId id="377" r:id="rId9"/>
    <p:sldId id="437" r:id="rId10"/>
    <p:sldId id="471" r:id="rId11"/>
    <p:sldId id="380" r:id="rId12"/>
    <p:sldId id="381" r:id="rId13"/>
    <p:sldId id="389" r:id="rId14"/>
    <p:sldId id="391" r:id="rId15"/>
    <p:sldId id="392" r:id="rId16"/>
    <p:sldId id="393" r:id="rId17"/>
    <p:sldId id="472" r:id="rId18"/>
    <p:sldId id="474" r:id="rId19"/>
    <p:sldId id="480" r:id="rId20"/>
    <p:sldId id="475" r:id="rId21"/>
    <p:sldId id="476" r:id="rId22"/>
    <p:sldId id="479" r:id="rId23"/>
    <p:sldId id="481" r:id="rId24"/>
    <p:sldId id="482" r:id="rId25"/>
    <p:sldId id="485" r:id="rId26"/>
    <p:sldId id="483" r:id="rId27"/>
    <p:sldId id="484" r:id="rId28"/>
    <p:sldId id="486" r:id="rId29"/>
    <p:sldId id="487" r:id="rId30"/>
    <p:sldId id="488" r:id="rId31"/>
    <p:sldId id="489" r:id="rId32"/>
    <p:sldId id="490" r:id="rId33"/>
    <p:sldId id="491" r:id="rId34"/>
    <p:sldId id="492" r:id="rId35"/>
    <p:sldId id="493" r:id="rId36"/>
    <p:sldId id="499" r:id="rId37"/>
    <p:sldId id="494" r:id="rId38"/>
    <p:sldId id="495" r:id="rId39"/>
    <p:sldId id="496" r:id="rId40"/>
    <p:sldId id="536"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540" r:id="rId76"/>
    <p:sldId id="535" r:id="rId77"/>
    <p:sldId id="541" r:id="rId78"/>
    <p:sldId id="305" r:id="rId79"/>
    <p:sldId id="306" r:id="rId80"/>
    <p:sldId id="309" r:id="rId81"/>
    <p:sldId id="321" r:id="rId82"/>
    <p:sldId id="322" r:id="rId83"/>
    <p:sldId id="307" r:id="rId84"/>
    <p:sldId id="319" r:id="rId85"/>
    <p:sldId id="320" r:id="rId86"/>
    <p:sldId id="312" r:id="rId87"/>
    <p:sldId id="333" r:id="rId88"/>
    <p:sldId id="334" r:id="rId89"/>
    <p:sldId id="317" r:id="rId90"/>
    <p:sldId id="347" r:id="rId91"/>
    <p:sldId id="348" r:id="rId92"/>
    <p:sldId id="349" r:id="rId93"/>
    <p:sldId id="356" r:id="rId94"/>
    <p:sldId id="358" r:id="rId95"/>
    <p:sldId id="337" r:id="rId96"/>
    <p:sldId id="359" r:id="rId97"/>
    <p:sldId id="361" r:id="rId98"/>
    <p:sldId id="363" r:id="rId99"/>
    <p:sldId id="365" r:id="rId100"/>
    <p:sldId id="303" r:id="rId101"/>
    <p:sldId id="542" r:id="rId102"/>
    <p:sldId id="446" r:id="rId103"/>
    <p:sldId id="304"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4"/>
    <p:restoredTop sz="88206" autoAdjust="0"/>
  </p:normalViewPr>
  <p:slideViewPr>
    <p:cSldViewPr snapToGrid="0" snapToObjects="1">
      <p:cViewPr>
        <p:scale>
          <a:sx n="60" d="100"/>
          <a:sy n="60" d="100"/>
        </p:scale>
        <p:origin x="4256" y="1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C8DD-156D-9F42-B446-D3FFDADAB84B}" type="doc">
      <dgm:prSet loTypeId="urn:microsoft.com/office/officeart/2005/8/layout/vProcess5" loCatId="" qsTypeId="urn:microsoft.com/office/officeart/2005/8/quickstyle/simple4" qsCatId="simple" csTypeId="urn:microsoft.com/office/officeart/2005/8/colors/accent1_2" csCatId="accent1" phldr="1"/>
      <dgm:spPr/>
    </dgm:pt>
    <dgm:pt modelId="{8A265403-4C46-884C-A615-192EADE340A2}">
      <dgm:prSet phldrT="[Text]"/>
      <dgm:spPr/>
      <dgm:t>
        <a:bodyPr/>
        <a:lstStyle/>
        <a:p>
          <a:r>
            <a:rPr lang="en-US" dirty="0" smtClean="0"/>
            <a:t>1. Create Inventory of Data Sources</a:t>
          </a:r>
          <a:endParaRPr lang="en-US" dirty="0"/>
        </a:p>
      </dgm:t>
    </dgm:pt>
    <dgm:pt modelId="{D692CCDF-E59A-D341-B736-DC08151D8CC3}" type="parTrans" cxnId="{67ECFF06-A44C-344D-8D4B-D6B2556173C0}">
      <dgm:prSet/>
      <dgm:spPr/>
      <dgm:t>
        <a:bodyPr/>
        <a:lstStyle/>
        <a:p>
          <a:endParaRPr lang="en-US"/>
        </a:p>
      </dgm:t>
    </dgm:pt>
    <dgm:pt modelId="{DF66BBD5-F997-1B48-9BC6-3DC5A01BE7BA}" type="sibTrans" cxnId="{67ECFF06-A44C-344D-8D4B-D6B2556173C0}">
      <dgm:prSet/>
      <dgm:spPr/>
      <dgm:t>
        <a:bodyPr/>
        <a:lstStyle/>
        <a:p>
          <a:endParaRPr lang="en-US"/>
        </a:p>
      </dgm:t>
    </dgm:pt>
    <dgm:pt modelId="{8D5F7DFE-2923-8C46-B838-865ECFD2CB9B}">
      <dgm:prSet phldrT="[Text]"/>
      <dgm:spPr/>
      <dgm:t>
        <a:bodyPr/>
        <a:lstStyle/>
        <a:p>
          <a:r>
            <a:rPr lang="en-US" dirty="0" smtClean="0"/>
            <a:t>2. Analyze Trends and Patterns</a:t>
          </a:r>
          <a:endParaRPr lang="en-US" dirty="0"/>
        </a:p>
      </dgm:t>
    </dgm:pt>
    <dgm:pt modelId="{65FD5726-5FF3-0E41-B919-E030BC4E8D95}" type="parTrans" cxnId="{02078462-3B45-894D-BD5F-F95E63CDC758}">
      <dgm:prSet/>
      <dgm:spPr/>
      <dgm:t>
        <a:bodyPr/>
        <a:lstStyle/>
        <a:p>
          <a:endParaRPr lang="en-US"/>
        </a:p>
      </dgm:t>
    </dgm:pt>
    <dgm:pt modelId="{CA296B0F-FF98-C241-83D8-2CDB2D552554}" type="sibTrans" cxnId="{02078462-3B45-894D-BD5F-F95E63CDC758}">
      <dgm:prSet/>
      <dgm:spPr/>
      <dgm:t>
        <a:bodyPr/>
        <a:lstStyle/>
        <a:p>
          <a:endParaRPr lang="en-US"/>
        </a:p>
      </dgm:t>
    </dgm:pt>
    <dgm:pt modelId="{A624C2D7-313C-1145-B287-A9D05B8922DF}">
      <dgm:prSet phldrT="[Text]"/>
      <dgm:spPr/>
      <dgm:t>
        <a:bodyPr/>
        <a:lstStyle/>
        <a:p>
          <a:r>
            <a:rPr lang="en-US" dirty="0" smtClean="0"/>
            <a:t>3. Identify the Problem Area</a:t>
          </a:r>
        </a:p>
      </dgm:t>
    </dgm:pt>
    <dgm:pt modelId="{E848FA60-79BE-FB4B-9C21-70136CDF049A}" type="parTrans" cxnId="{64C678D7-5C1A-924F-B1C9-E38AEDEC8D23}">
      <dgm:prSet/>
      <dgm:spPr/>
      <dgm:t>
        <a:bodyPr/>
        <a:lstStyle/>
        <a:p>
          <a:endParaRPr lang="en-US"/>
        </a:p>
      </dgm:t>
    </dgm:pt>
    <dgm:pt modelId="{C4D84F12-81E2-C345-A17E-4F6565905E05}" type="sibTrans" cxnId="{64C678D7-5C1A-924F-B1C9-E38AEDEC8D23}">
      <dgm:prSet/>
      <dgm:spPr/>
      <dgm:t>
        <a:bodyPr/>
        <a:lstStyle/>
        <a:p>
          <a:endParaRPr lang="en-US"/>
        </a:p>
      </dgm:t>
    </dgm:pt>
    <dgm:pt modelId="{77644A19-9998-1C47-A31B-A6080CF5D028}">
      <dgm:prSet phldrT="[Text]"/>
      <dgm:spPr/>
      <dgm:t>
        <a:bodyPr/>
        <a:lstStyle/>
        <a:p>
          <a:r>
            <a:rPr lang="en-US" dirty="0" smtClean="0"/>
            <a:t>4. Create a Problem Statement</a:t>
          </a:r>
        </a:p>
      </dgm:t>
    </dgm:pt>
    <dgm:pt modelId="{71AE5CB2-28C9-B843-8274-D1BE20F6DB09}" type="parTrans" cxnId="{1D758759-B920-3544-B3B8-87CEA3F3EB19}">
      <dgm:prSet/>
      <dgm:spPr/>
      <dgm:t>
        <a:bodyPr/>
        <a:lstStyle/>
        <a:p>
          <a:endParaRPr lang="en-US"/>
        </a:p>
      </dgm:t>
    </dgm:pt>
    <dgm:pt modelId="{FB8DFE8C-6B9A-BB4D-9DA6-0E0882D352AF}" type="sibTrans" cxnId="{1D758759-B920-3544-B3B8-87CEA3F3EB19}">
      <dgm:prSet/>
      <dgm:spPr/>
      <dgm:t>
        <a:bodyPr/>
        <a:lstStyle/>
        <a:p>
          <a:endParaRPr lang="en-US"/>
        </a:p>
      </dgm:t>
    </dgm:pt>
    <dgm:pt modelId="{A81E8D86-0564-8346-A872-74FBFAC109EF}">
      <dgm:prSet phldrT="[Text]"/>
      <dgm:spPr/>
      <dgm:t>
        <a:bodyPr/>
        <a:lstStyle/>
        <a:p>
          <a:r>
            <a:rPr lang="en-US" dirty="0" smtClean="0"/>
            <a:t>5. Verify Problem Statement</a:t>
          </a:r>
        </a:p>
      </dgm:t>
    </dgm:pt>
    <dgm:pt modelId="{6EE83FEF-CE85-D241-A1A5-996F1D4C80CC}" type="parTrans" cxnId="{DABAE82C-3109-0442-8CDE-0B492CC285BE}">
      <dgm:prSet/>
      <dgm:spPr/>
      <dgm:t>
        <a:bodyPr/>
        <a:lstStyle/>
        <a:p>
          <a:endParaRPr lang="en-US"/>
        </a:p>
      </dgm:t>
    </dgm:pt>
    <dgm:pt modelId="{7BF78955-F5F4-9240-BEAC-B1A3E051A56F}" type="sibTrans" cxnId="{DABAE82C-3109-0442-8CDE-0B492CC285BE}">
      <dgm:prSet/>
      <dgm:spPr/>
      <dgm:t>
        <a:bodyPr/>
        <a:lstStyle/>
        <a:p>
          <a:endParaRPr lang="en-US"/>
        </a:p>
      </dgm:t>
    </dgm:pt>
    <dgm:pt modelId="{B9DF7B64-FABE-544B-B2D8-F643C32ED11B}" type="pres">
      <dgm:prSet presAssocID="{9655C8DD-156D-9F42-B446-D3FFDADAB84B}" presName="outerComposite" presStyleCnt="0">
        <dgm:presLayoutVars>
          <dgm:chMax val="5"/>
          <dgm:dir/>
          <dgm:resizeHandles val="exact"/>
        </dgm:presLayoutVars>
      </dgm:prSet>
      <dgm:spPr/>
    </dgm:pt>
    <dgm:pt modelId="{617B6BA8-A2DF-A843-8EF0-631C8E69E38B}" type="pres">
      <dgm:prSet presAssocID="{9655C8DD-156D-9F42-B446-D3FFDADAB84B}" presName="dummyMaxCanvas" presStyleCnt="0">
        <dgm:presLayoutVars/>
      </dgm:prSet>
      <dgm:spPr/>
    </dgm:pt>
    <dgm:pt modelId="{62162E04-E8BE-5E4B-B9F3-ABCDCDEEEDF0}" type="pres">
      <dgm:prSet presAssocID="{9655C8DD-156D-9F42-B446-D3FFDADAB84B}" presName="FiveNodes_1" presStyleLbl="node1" presStyleIdx="0" presStyleCnt="5">
        <dgm:presLayoutVars>
          <dgm:bulletEnabled val="1"/>
        </dgm:presLayoutVars>
      </dgm:prSet>
      <dgm:spPr/>
      <dgm:t>
        <a:bodyPr/>
        <a:lstStyle/>
        <a:p>
          <a:endParaRPr lang="en-US"/>
        </a:p>
      </dgm:t>
    </dgm:pt>
    <dgm:pt modelId="{C4FF4E27-3705-824D-BB5D-CBB63B80AA66}" type="pres">
      <dgm:prSet presAssocID="{9655C8DD-156D-9F42-B446-D3FFDADAB84B}" presName="FiveNodes_2" presStyleLbl="node1" presStyleIdx="1" presStyleCnt="5">
        <dgm:presLayoutVars>
          <dgm:bulletEnabled val="1"/>
        </dgm:presLayoutVars>
      </dgm:prSet>
      <dgm:spPr/>
      <dgm:t>
        <a:bodyPr/>
        <a:lstStyle/>
        <a:p>
          <a:endParaRPr lang="en-US"/>
        </a:p>
      </dgm:t>
    </dgm:pt>
    <dgm:pt modelId="{BBC35BCB-80DE-084D-B5A0-4DAEC8FD6B29}" type="pres">
      <dgm:prSet presAssocID="{9655C8DD-156D-9F42-B446-D3FFDADAB84B}" presName="FiveNodes_3" presStyleLbl="node1" presStyleIdx="2" presStyleCnt="5">
        <dgm:presLayoutVars>
          <dgm:bulletEnabled val="1"/>
        </dgm:presLayoutVars>
      </dgm:prSet>
      <dgm:spPr/>
      <dgm:t>
        <a:bodyPr/>
        <a:lstStyle/>
        <a:p>
          <a:endParaRPr lang="en-US"/>
        </a:p>
      </dgm:t>
    </dgm:pt>
    <dgm:pt modelId="{9204066A-2C4C-4B4C-9578-4CA07557689B}" type="pres">
      <dgm:prSet presAssocID="{9655C8DD-156D-9F42-B446-D3FFDADAB84B}" presName="FiveNodes_4" presStyleLbl="node1" presStyleIdx="3" presStyleCnt="5">
        <dgm:presLayoutVars>
          <dgm:bulletEnabled val="1"/>
        </dgm:presLayoutVars>
      </dgm:prSet>
      <dgm:spPr/>
      <dgm:t>
        <a:bodyPr/>
        <a:lstStyle/>
        <a:p>
          <a:endParaRPr lang="en-US"/>
        </a:p>
      </dgm:t>
    </dgm:pt>
    <dgm:pt modelId="{E55B1D2B-EB24-604B-83EB-F8FC80CBE399}" type="pres">
      <dgm:prSet presAssocID="{9655C8DD-156D-9F42-B446-D3FFDADAB84B}" presName="FiveNodes_5" presStyleLbl="node1" presStyleIdx="4" presStyleCnt="5">
        <dgm:presLayoutVars>
          <dgm:bulletEnabled val="1"/>
        </dgm:presLayoutVars>
      </dgm:prSet>
      <dgm:spPr/>
      <dgm:t>
        <a:bodyPr/>
        <a:lstStyle/>
        <a:p>
          <a:endParaRPr lang="en-US"/>
        </a:p>
      </dgm:t>
    </dgm:pt>
    <dgm:pt modelId="{79ADF513-61EE-1440-A69F-348D7E5E30A8}" type="pres">
      <dgm:prSet presAssocID="{9655C8DD-156D-9F42-B446-D3FFDADAB84B}" presName="FiveConn_1-2" presStyleLbl="fgAccFollowNode1" presStyleIdx="0" presStyleCnt="4">
        <dgm:presLayoutVars>
          <dgm:bulletEnabled val="1"/>
        </dgm:presLayoutVars>
      </dgm:prSet>
      <dgm:spPr/>
      <dgm:t>
        <a:bodyPr/>
        <a:lstStyle/>
        <a:p>
          <a:endParaRPr lang="en-US"/>
        </a:p>
      </dgm:t>
    </dgm:pt>
    <dgm:pt modelId="{FC212A07-1E83-BE4C-ACD4-13741D132AB9}" type="pres">
      <dgm:prSet presAssocID="{9655C8DD-156D-9F42-B446-D3FFDADAB84B}" presName="FiveConn_2-3" presStyleLbl="fgAccFollowNode1" presStyleIdx="1" presStyleCnt="4">
        <dgm:presLayoutVars>
          <dgm:bulletEnabled val="1"/>
        </dgm:presLayoutVars>
      </dgm:prSet>
      <dgm:spPr/>
      <dgm:t>
        <a:bodyPr/>
        <a:lstStyle/>
        <a:p>
          <a:endParaRPr lang="en-US"/>
        </a:p>
      </dgm:t>
    </dgm:pt>
    <dgm:pt modelId="{BFB90461-CAC6-A342-8456-0564C097A17D}" type="pres">
      <dgm:prSet presAssocID="{9655C8DD-156D-9F42-B446-D3FFDADAB84B}" presName="FiveConn_3-4" presStyleLbl="fgAccFollowNode1" presStyleIdx="2" presStyleCnt="4">
        <dgm:presLayoutVars>
          <dgm:bulletEnabled val="1"/>
        </dgm:presLayoutVars>
      </dgm:prSet>
      <dgm:spPr/>
      <dgm:t>
        <a:bodyPr/>
        <a:lstStyle/>
        <a:p>
          <a:endParaRPr lang="en-US"/>
        </a:p>
      </dgm:t>
    </dgm:pt>
    <dgm:pt modelId="{83567E6E-07E9-3D4F-97F9-18EE5B0C8EA6}" type="pres">
      <dgm:prSet presAssocID="{9655C8DD-156D-9F42-B446-D3FFDADAB84B}" presName="FiveConn_4-5" presStyleLbl="fgAccFollowNode1" presStyleIdx="3" presStyleCnt="4">
        <dgm:presLayoutVars>
          <dgm:bulletEnabled val="1"/>
        </dgm:presLayoutVars>
      </dgm:prSet>
      <dgm:spPr/>
      <dgm:t>
        <a:bodyPr/>
        <a:lstStyle/>
        <a:p>
          <a:endParaRPr lang="en-US"/>
        </a:p>
      </dgm:t>
    </dgm:pt>
    <dgm:pt modelId="{CD72A0C3-4BB6-3042-9972-62158C724A4E}" type="pres">
      <dgm:prSet presAssocID="{9655C8DD-156D-9F42-B446-D3FFDADAB84B}" presName="FiveNodes_1_text" presStyleLbl="node1" presStyleIdx="4" presStyleCnt="5">
        <dgm:presLayoutVars>
          <dgm:bulletEnabled val="1"/>
        </dgm:presLayoutVars>
      </dgm:prSet>
      <dgm:spPr/>
      <dgm:t>
        <a:bodyPr/>
        <a:lstStyle/>
        <a:p>
          <a:endParaRPr lang="en-US"/>
        </a:p>
      </dgm:t>
    </dgm:pt>
    <dgm:pt modelId="{015544BF-8729-C14F-A3DF-659B4D71D33A}" type="pres">
      <dgm:prSet presAssocID="{9655C8DD-156D-9F42-B446-D3FFDADAB84B}" presName="FiveNodes_2_text" presStyleLbl="node1" presStyleIdx="4" presStyleCnt="5">
        <dgm:presLayoutVars>
          <dgm:bulletEnabled val="1"/>
        </dgm:presLayoutVars>
      </dgm:prSet>
      <dgm:spPr/>
      <dgm:t>
        <a:bodyPr/>
        <a:lstStyle/>
        <a:p>
          <a:endParaRPr lang="en-US"/>
        </a:p>
      </dgm:t>
    </dgm:pt>
    <dgm:pt modelId="{C7FA2865-EBFB-7D4F-A84F-9EC4AD71E431}" type="pres">
      <dgm:prSet presAssocID="{9655C8DD-156D-9F42-B446-D3FFDADAB84B}" presName="FiveNodes_3_text" presStyleLbl="node1" presStyleIdx="4" presStyleCnt="5">
        <dgm:presLayoutVars>
          <dgm:bulletEnabled val="1"/>
        </dgm:presLayoutVars>
      </dgm:prSet>
      <dgm:spPr/>
      <dgm:t>
        <a:bodyPr/>
        <a:lstStyle/>
        <a:p>
          <a:endParaRPr lang="en-US"/>
        </a:p>
      </dgm:t>
    </dgm:pt>
    <dgm:pt modelId="{081BC207-E03B-CF45-A361-2ADFDC96A6F6}" type="pres">
      <dgm:prSet presAssocID="{9655C8DD-156D-9F42-B446-D3FFDADAB84B}" presName="FiveNodes_4_text" presStyleLbl="node1" presStyleIdx="4" presStyleCnt="5">
        <dgm:presLayoutVars>
          <dgm:bulletEnabled val="1"/>
        </dgm:presLayoutVars>
      </dgm:prSet>
      <dgm:spPr/>
      <dgm:t>
        <a:bodyPr/>
        <a:lstStyle/>
        <a:p>
          <a:endParaRPr lang="en-US"/>
        </a:p>
      </dgm:t>
    </dgm:pt>
    <dgm:pt modelId="{3D345995-5011-024E-8F2F-3DDCC5F03FCB}" type="pres">
      <dgm:prSet presAssocID="{9655C8DD-156D-9F42-B446-D3FFDADAB84B}" presName="FiveNodes_5_text" presStyleLbl="node1" presStyleIdx="4" presStyleCnt="5">
        <dgm:presLayoutVars>
          <dgm:bulletEnabled val="1"/>
        </dgm:presLayoutVars>
      </dgm:prSet>
      <dgm:spPr/>
      <dgm:t>
        <a:bodyPr/>
        <a:lstStyle/>
        <a:p>
          <a:endParaRPr lang="en-US"/>
        </a:p>
      </dgm:t>
    </dgm:pt>
  </dgm:ptLst>
  <dgm:cxnLst>
    <dgm:cxn modelId="{80F336B5-EAD5-5849-A058-BCFFBA0F2962}" type="presOf" srcId="{77644A19-9998-1C47-A31B-A6080CF5D028}" destId="{9204066A-2C4C-4B4C-9578-4CA07557689B}" srcOrd="0" destOrd="0" presId="urn:microsoft.com/office/officeart/2005/8/layout/vProcess5"/>
    <dgm:cxn modelId="{F7584312-2F30-D84A-9B25-3B1FD24FC9DD}" type="presOf" srcId="{CA296B0F-FF98-C241-83D8-2CDB2D552554}" destId="{FC212A07-1E83-BE4C-ACD4-13741D132AB9}" srcOrd="0" destOrd="0" presId="urn:microsoft.com/office/officeart/2005/8/layout/vProcess5"/>
    <dgm:cxn modelId="{051A3C79-2252-A44D-93CC-95415193A8F0}" type="presOf" srcId="{8A265403-4C46-884C-A615-192EADE340A2}" destId="{62162E04-E8BE-5E4B-B9F3-ABCDCDEEEDF0}" srcOrd="0" destOrd="0" presId="urn:microsoft.com/office/officeart/2005/8/layout/vProcess5"/>
    <dgm:cxn modelId="{FBF0BB85-6C31-5640-B6B0-A48847CE76E0}" type="presOf" srcId="{DF66BBD5-F997-1B48-9BC6-3DC5A01BE7BA}" destId="{79ADF513-61EE-1440-A69F-348D7E5E30A8}" srcOrd="0" destOrd="0" presId="urn:microsoft.com/office/officeart/2005/8/layout/vProcess5"/>
    <dgm:cxn modelId="{CC8C7DE6-9C76-CD46-ABE3-380FAEE7116E}" type="presOf" srcId="{77644A19-9998-1C47-A31B-A6080CF5D028}" destId="{081BC207-E03B-CF45-A361-2ADFDC96A6F6}" srcOrd="1" destOrd="0" presId="urn:microsoft.com/office/officeart/2005/8/layout/vProcess5"/>
    <dgm:cxn modelId="{0F3D46A4-35F2-F04E-B9B9-B43108FF3E7C}" type="presOf" srcId="{C4D84F12-81E2-C345-A17E-4F6565905E05}" destId="{BFB90461-CAC6-A342-8456-0564C097A17D}" srcOrd="0" destOrd="0" presId="urn:microsoft.com/office/officeart/2005/8/layout/vProcess5"/>
    <dgm:cxn modelId="{DABAE82C-3109-0442-8CDE-0B492CC285BE}" srcId="{9655C8DD-156D-9F42-B446-D3FFDADAB84B}" destId="{A81E8D86-0564-8346-A872-74FBFAC109EF}" srcOrd="4" destOrd="0" parTransId="{6EE83FEF-CE85-D241-A1A5-996F1D4C80CC}" sibTransId="{7BF78955-F5F4-9240-BEAC-B1A3E051A56F}"/>
    <dgm:cxn modelId="{AE8A9994-262C-E44C-9C2E-56EDBE45185A}" type="presOf" srcId="{A624C2D7-313C-1145-B287-A9D05B8922DF}" destId="{C7FA2865-EBFB-7D4F-A84F-9EC4AD71E431}" srcOrd="1" destOrd="0" presId="urn:microsoft.com/office/officeart/2005/8/layout/vProcess5"/>
    <dgm:cxn modelId="{18FCFF8F-8A70-E647-B7F4-DE7389A9C9BC}" type="presOf" srcId="{9655C8DD-156D-9F42-B446-D3FFDADAB84B}" destId="{B9DF7B64-FABE-544B-B2D8-F643C32ED11B}" srcOrd="0" destOrd="0" presId="urn:microsoft.com/office/officeart/2005/8/layout/vProcess5"/>
    <dgm:cxn modelId="{EBCA81A1-4EC9-8746-894F-77A495221A87}" type="presOf" srcId="{8D5F7DFE-2923-8C46-B838-865ECFD2CB9B}" destId="{C4FF4E27-3705-824D-BB5D-CBB63B80AA66}" srcOrd="0" destOrd="0" presId="urn:microsoft.com/office/officeart/2005/8/layout/vProcess5"/>
    <dgm:cxn modelId="{795B40F9-FB6D-C647-856E-DC4A17ED1963}" type="presOf" srcId="{FB8DFE8C-6B9A-BB4D-9DA6-0E0882D352AF}" destId="{83567E6E-07E9-3D4F-97F9-18EE5B0C8EA6}" srcOrd="0" destOrd="0" presId="urn:microsoft.com/office/officeart/2005/8/layout/vProcess5"/>
    <dgm:cxn modelId="{02078462-3B45-894D-BD5F-F95E63CDC758}" srcId="{9655C8DD-156D-9F42-B446-D3FFDADAB84B}" destId="{8D5F7DFE-2923-8C46-B838-865ECFD2CB9B}" srcOrd="1" destOrd="0" parTransId="{65FD5726-5FF3-0E41-B919-E030BC4E8D95}" sibTransId="{CA296B0F-FF98-C241-83D8-2CDB2D552554}"/>
    <dgm:cxn modelId="{9DAFDFBD-78F0-824B-9679-93448A178C2D}" type="presOf" srcId="{8A265403-4C46-884C-A615-192EADE340A2}" destId="{CD72A0C3-4BB6-3042-9972-62158C724A4E}" srcOrd="1" destOrd="0" presId="urn:microsoft.com/office/officeart/2005/8/layout/vProcess5"/>
    <dgm:cxn modelId="{1D758759-B920-3544-B3B8-87CEA3F3EB19}" srcId="{9655C8DD-156D-9F42-B446-D3FFDADAB84B}" destId="{77644A19-9998-1C47-A31B-A6080CF5D028}" srcOrd="3" destOrd="0" parTransId="{71AE5CB2-28C9-B843-8274-D1BE20F6DB09}" sibTransId="{FB8DFE8C-6B9A-BB4D-9DA6-0E0882D352AF}"/>
    <dgm:cxn modelId="{E32F367D-E04B-8244-ACBC-509F9DE53A11}" type="presOf" srcId="{8D5F7DFE-2923-8C46-B838-865ECFD2CB9B}" destId="{015544BF-8729-C14F-A3DF-659B4D71D33A}" srcOrd="1" destOrd="0" presId="urn:microsoft.com/office/officeart/2005/8/layout/vProcess5"/>
    <dgm:cxn modelId="{67ECFF06-A44C-344D-8D4B-D6B2556173C0}" srcId="{9655C8DD-156D-9F42-B446-D3FFDADAB84B}" destId="{8A265403-4C46-884C-A615-192EADE340A2}" srcOrd="0" destOrd="0" parTransId="{D692CCDF-E59A-D341-B736-DC08151D8CC3}" sibTransId="{DF66BBD5-F997-1B48-9BC6-3DC5A01BE7BA}"/>
    <dgm:cxn modelId="{25049A28-7817-3C42-9DAB-77B1D0D2D0D2}" type="presOf" srcId="{A81E8D86-0564-8346-A872-74FBFAC109EF}" destId="{3D345995-5011-024E-8F2F-3DDCC5F03FCB}" srcOrd="1" destOrd="0" presId="urn:microsoft.com/office/officeart/2005/8/layout/vProcess5"/>
    <dgm:cxn modelId="{64C678D7-5C1A-924F-B1C9-E38AEDEC8D23}" srcId="{9655C8DD-156D-9F42-B446-D3FFDADAB84B}" destId="{A624C2D7-313C-1145-B287-A9D05B8922DF}" srcOrd="2" destOrd="0" parTransId="{E848FA60-79BE-FB4B-9C21-70136CDF049A}" sibTransId="{C4D84F12-81E2-C345-A17E-4F6565905E05}"/>
    <dgm:cxn modelId="{8A4F76E6-90E9-844C-A7C1-24D5E0D93555}" type="presOf" srcId="{A81E8D86-0564-8346-A872-74FBFAC109EF}" destId="{E55B1D2B-EB24-604B-83EB-F8FC80CBE399}" srcOrd="0" destOrd="0" presId="urn:microsoft.com/office/officeart/2005/8/layout/vProcess5"/>
    <dgm:cxn modelId="{B622CFB7-6D2E-4648-A262-357DAA485B30}" type="presOf" srcId="{A624C2D7-313C-1145-B287-A9D05B8922DF}" destId="{BBC35BCB-80DE-084D-B5A0-4DAEC8FD6B29}" srcOrd="0" destOrd="0" presId="urn:microsoft.com/office/officeart/2005/8/layout/vProcess5"/>
    <dgm:cxn modelId="{2F0E00E1-698F-8543-93FC-FA927A5D6839}" type="presParOf" srcId="{B9DF7B64-FABE-544B-B2D8-F643C32ED11B}" destId="{617B6BA8-A2DF-A843-8EF0-631C8E69E38B}" srcOrd="0" destOrd="0" presId="urn:microsoft.com/office/officeart/2005/8/layout/vProcess5"/>
    <dgm:cxn modelId="{F069B7DB-3936-494F-8F2B-FF78F5A28A51}" type="presParOf" srcId="{B9DF7B64-FABE-544B-B2D8-F643C32ED11B}" destId="{62162E04-E8BE-5E4B-B9F3-ABCDCDEEEDF0}" srcOrd="1" destOrd="0" presId="urn:microsoft.com/office/officeart/2005/8/layout/vProcess5"/>
    <dgm:cxn modelId="{B673424D-1A29-D547-AA31-70C9072997D4}" type="presParOf" srcId="{B9DF7B64-FABE-544B-B2D8-F643C32ED11B}" destId="{C4FF4E27-3705-824D-BB5D-CBB63B80AA66}" srcOrd="2" destOrd="0" presId="urn:microsoft.com/office/officeart/2005/8/layout/vProcess5"/>
    <dgm:cxn modelId="{2450ED60-CAB4-1245-B1FE-D66DF741A853}" type="presParOf" srcId="{B9DF7B64-FABE-544B-B2D8-F643C32ED11B}" destId="{BBC35BCB-80DE-084D-B5A0-4DAEC8FD6B29}" srcOrd="3" destOrd="0" presId="urn:microsoft.com/office/officeart/2005/8/layout/vProcess5"/>
    <dgm:cxn modelId="{036DDD27-1F6C-5B4C-B7C4-9206788071EE}" type="presParOf" srcId="{B9DF7B64-FABE-544B-B2D8-F643C32ED11B}" destId="{9204066A-2C4C-4B4C-9578-4CA07557689B}" srcOrd="4" destOrd="0" presId="urn:microsoft.com/office/officeart/2005/8/layout/vProcess5"/>
    <dgm:cxn modelId="{A382864F-6104-3946-A514-D2C89613BB58}" type="presParOf" srcId="{B9DF7B64-FABE-544B-B2D8-F643C32ED11B}" destId="{E55B1D2B-EB24-604B-83EB-F8FC80CBE399}" srcOrd="5" destOrd="0" presId="urn:microsoft.com/office/officeart/2005/8/layout/vProcess5"/>
    <dgm:cxn modelId="{5799FD37-4B40-4947-80B8-0945C3C25E8E}" type="presParOf" srcId="{B9DF7B64-FABE-544B-B2D8-F643C32ED11B}" destId="{79ADF513-61EE-1440-A69F-348D7E5E30A8}" srcOrd="6" destOrd="0" presId="urn:microsoft.com/office/officeart/2005/8/layout/vProcess5"/>
    <dgm:cxn modelId="{4D41A60A-DCA0-784C-B4EB-3A7E80F4CEAF}" type="presParOf" srcId="{B9DF7B64-FABE-544B-B2D8-F643C32ED11B}" destId="{FC212A07-1E83-BE4C-ACD4-13741D132AB9}" srcOrd="7" destOrd="0" presId="urn:microsoft.com/office/officeart/2005/8/layout/vProcess5"/>
    <dgm:cxn modelId="{73863757-0F2C-3247-9F6F-F90573FE156B}" type="presParOf" srcId="{B9DF7B64-FABE-544B-B2D8-F643C32ED11B}" destId="{BFB90461-CAC6-A342-8456-0564C097A17D}" srcOrd="8" destOrd="0" presId="urn:microsoft.com/office/officeart/2005/8/layout/vProcess5"/>
    <dgm:cxn modelId="{171D8D35-7D74-A74C-980E-D455AC5087E5}" type="presParOf" srcId="{B9DF7B64-FABE-544B-B2D8-F643C32ED11B}" destId="{83567E6E-07E9-3D4F-97F9-18EE5B0C8EA6}" srcOrd="9" destOrd="0" presId="urn:microsoft.com/office/officeart/2005/8/layout/vProcess5"/>
    <dgm:cxn modelId="{961A439A-58B0-E44C-B453-CCC7C763184C}" type="presParOf" srcId="{B9DF7B64-FABE-544B-B2D8-F643C32ED11B}" destId="{CD72A0C3-4BB6-3042-9972-62158C724A4E}" srcOrd="10" destOrd="0" presId="urn:microsoft.com/office/officeart/2005/8/layout/vProcess5"/>
    <dgm:cxn modelId="{F0D91B61-C494-CA4F-9508-6C24371928D8}" type="presParOf" srcId="{B9DF7B64-FABE-544B-B2D8-F643C32ED11B}" destId="{015544BF-8729-C14F-A3DF-659B4D71D33A}" srcOrd="11" destOrd="0" presId="urn:microsoft.com/office/officeart/2005/8/layout/vProcess5"/>
    <dgm:cxn modelId="{6F406F33-81D0-7F49-AC89-C3E510BB3F4E}" type="presParOf" srcId="{B9DF7B64-FABE-544B-B2D8-F643C32ED11B}" destId="{C7FA2865-EBFB-7D4F-A84F-9EC4AD71E431}" srcOrd="12" destOrd="0" presId="urn:microsoft.com/office/officeart/2005/8/layout/vProcess5"/>
    <dgm:cxn modelId="{151E829F-735C-2E4D-B574-B746423E3ED7}" type="presParOf" srcId="{B9DF7B64-FABE-544B-B2D8-F643C32ED11B}" destId="{081BC207-E03B-CF45-A361-2ADFDC96A6F6}" srcOrd="13" destOrd="0" presId="urn:microsoft.com/office/officeart/2005/8/layout/vProcess5"/>
    <dgm:cxn modelId="{838154A6-5727-8D4C-B9B6-F0BB4DF1959C}" type="presParOf" srcId="{B9DF7B64-FABE-544B-B2D8-F643C32ED11B}" destId="{3D345995-5011-024E-8F2F-3DDCC5F03FC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20A08-4797-A44F-9E97-B749CC8D6966}"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6D0C290-DDD8-0648-80C8-96B5A9A9F406}">
      <dgm:prSet phldrT="[Text]"/>
      <dgm:spPr/>
      <dgm:t>
        <a:bodyPr/>
        <a:lstStyle/>
        <a:p>
          <a:r>
            <a:rPr lang="en-US" dirty="0" smtClean="0"/>
            <a:t>Root Cause Analysis</a:t>
          </a:r>
          <a:endParaRPr lang="en-US" dirty="0"/>
        </a:p>
      </dgm:t>
    </dgm:pt>
    <dgm:pt modelId="{5FD182F4-73DB-4F4C-954A-480A6F677BC2}" type="parTrans" cxnId="{2FF6E738-015E-9B46-A166-82B3E026551C}">
      <dgm:prSet/>
      <dgm:spPr/>
      <dgm:t>
        <a:bodyPr/>
        <a:lstStyle/>
        <a:p>
          <a:endParaRPr lang="en-US"/>
        </a:p>
      </dgm:t>
    </dgm:pt>
    <dgm:pt modelId="{84424F74-A684-F448-B366-28405E63CB22}" type="sibTrans" cxnId="{2FF6E738-015E-9B46-A166-82B3E026551C}">
      <dgm:prSet/>
      <dgm:spPr/>
      <dgm:t>
        <a:bodyPr/>
        <a:lstStyle/>
        <a:p>
          <a:endParaRPr lang="en-US"/>
        </a:p>
      </dgm:t>
    </dgm:pt>
    <dgm:pt modelId="{88931A1A-C8CF-AB40-ABF6-FF95B18323E7}">
      <dgm:prSet phldrT="[Text]"/>
      <dgm:spPr/>
      <dgm:t>
        <a:bodyPr/>
        <a:lstStyle/>
        <a:p>
          <a:r>
            <a:rPr lang="en-US" dirty="0" smtClean="0"/>
            <a:t>Additional Data Sources</a:t>
          </a:r>
          <a:endParaRPr lang="en-US" dirty="0"/>
        </a:p>
      </dgm:t>
    </dgm:pt>
    <dgm:pt modelId="{AB127F6D-A4FD-C84E-A6DB-8BB5EA283D70}" type="parTrans" cxnId="{B4805A9C-B41F-124D-86CA-EE480930EA83}">
      <dgm:prSet/>
      <dgm:spPr/>
      <dgm:t>
        <a:bodyPr/>
        <a:lstStyle/>
        <a:p>
          <a:endParaRPr lang="en-US"/>
        </a:p>
      </dgm:t>
    </dgm:pt>
    <dgm:pt modelId="{16252C5A-C0F0-1648-B1A9-487EC6EC3D76}" type="sibTrans" cxnId="{B4805A9C-B41F-124D-86CA-EE480930EA83}">
      <dgm:prSet/>
      <dgm:spPr/>
      <dgm:t>
        <a:bodyPr/>
        <a:lstStyle/>
        <a:p>
          <a:endParaRPr lang="en-US"/>
        </a:p>
      </dgm:t>
    </dgm:pt>
    <dgm:pt modelId="{D48422D6-1F34-E14C-90FE-A29CE78E503F}">
      <dgm:prSet phldrT="[Text]"/>
      <dgm:spPr/>
      <dgm:t>
        <a:bodyPr/>
        <a:lstStyle/>
        <a:p>
          <a:r>
            <a:rPr lang="en-US" dirty="0" smtClean="0"/>
            <a:t>Select Root Cause</a:t>
          </a:r>
          <a:endParaRPr lang="en-US" dirty="0"/>
        </a:p>
      </dgm:t>
    </dgm:pt>
    <dgm:pt modelId="{DCDB27A4-9984-1C41-9948-0286CE05B412}" type="parTrans" cxnId="{17C787FF-A693-E84A-828E-0F1010A05426}">
      <dgm:prSet/>
      <dgm:spPr/>
      <dgm:t>
        <a:bodyPr/>
        <a:lstStyle/>
        <a:p>
          <a:endParaRPr lang="en-US"/>
        </a:p>
      </dgm:t>
    </dgm:pt>
    <dgm:pt modelId="{3ADAAD10-29C1-4843-9636-7C4886ED77F3}" type="sibTrans" cxnId="{17C787FF-A693-E84A-828E-0F1010A05426}">
      <dgm:prSet/>
      <dgm:spPr/>
      <dgm:t>
        <a:bodyPr/>
        <a:lstStyle/>
        <a:p>
          <a:endParaRPr lang="en-US"/>
        </a:p>
      </dgm:t>
    </dgm:pt>
    <dgm:pt modelId="{71016D06-D503-B44B-BB97-EC26C0947932}" type="pres">
      <dgm:prSet presAssocID="{BAE20A08-4797-A44F-9E97-B749CC8D6966}" presName="outerComposite" presStyleCnt="0">
        <dgm:presLayoutVars>
          <dgm:chMax val="5"/>
          <dgm:dir/>
          <dgm:resizeHandles val="exact"/>
        </dgm:presLayoutVars>
      </dgm:prSet>
      <dgm:spPr/>
      <dgm:t>
        <a:bodyPr/>
        <a:lstStyle/>
        <a:p>
          <a:endParaRPr lang="en-US"/>
        </a:p>
      </dgm:t>
    </dgm:pt>
    <dgm:pt modelId="{92DFE3A1-4FF9-6249-946F-26156272A6C1}" type="pres">
      <dgm:prSet presAssocID="{BAE20A08-4797-A44F-9E97-B749CC8D6966}" presName="dummyMaxCanvas" presStyleCnt="0">
        <dgm:presLayoutVars/>
      </dgm:prSet>
      <dgm:spPr/>
    </dgm:pt>
    <dgm:pt modelId="{483B4DEA-9C15-424A-B7F1-CE187BDE3E3D}" type="pres">
      <dgm:prSet presAssocID="{BAE20A08-4797-A44F-9E97-B749CC8D6966}" presName="ThreeNodes_1" presStyleLbl="node1" presStyleIdx="0" presStyleCnt="3">
        <dgm:presLayoutVars>
          <dgm:bulletEnabled val="1"/>
        </dgm:presLayoutVars>
      </dgm:prSet>
      <dgm:spPr/>
      <dgm:t>
        <a:bodyPr/>
        <a:lstStyle/>
        <a:p>
          <a:endParaRPr lang="en-US"/>
        </a:p>
      </dgm:t>
    </dgm:pt>
    <dgm:pt modelId="{D9142296-1449-A34F-819D-02778C6A119D}" type="pres">
      <dgm:prSet presAssocID="{BAE20A08-4797-A44F-9E97-B749CC8D6966}" presName="ThreeNodes_2" presStyleLbl="node1" presStyleIdx="1" presStyleCnt="3">
        <dgm:presLayoutVars>
          <dgm:bulletEnabled val="1"/>
        </dgm:presLayoutVars>
      </dgm:prSet>
      <dgm:spPr/>
      <dgm:t>
        <a:bodyPr/>
        <a:lstStyle/>
        <a:p>
          <a:endParaRPr lang="en-US"/>
        </a:p>
      </dgm:t>
    </dgm:pt>
    <dgm:pt modelId="{D858B917-9698-384E-BDA2-8FD4891047B3}" type="pres">
      <dgm:prSet presAssocID="{BAE20A08-4797-A44F-9E97-B749CC8D6966}" presName="ThreeNodes_3" presStyleLbl="node1" presStyleIdx="2" presStyleCnt="3">
        <dgm:presLayoutVars>
          <dgm:bulletEnabled val="1"/>
        </dgm:presLayoutVars>
      </dgm:prSet>
      <dgm:spPr/>
      <dgm:t>
        <a:bodyPr/>
        <a:lstStyle/>
        <a:p>
          <a:endParaRPr lang="en-US"/>
        </a:p>
      </dgm:t>
    </dgm:pt>
    <dgm:pt modelId="{1A2D6ED4-2F39-A84D-9DD3-9B8CB9C5301D}" type="pres">
      <dgm:prSet presAssocID="{BAE20A08-4797-A44F-9E97-B749CC8D6966}" presName="ThreeConn_1-2" presStyleLbl="fgAccFollowNode1" presStyleIdx="0" presStyleCnt="2">
        <dgm:presLayoutVars>
          <dgm:bulletEnabled val="1"/>
        </dgm:presLayoutVars>
      </dgm:prSet>
      <dgm:spPr/>
      <dgm:t>
        <a:bodyPr/>
        <a:lstStyle/>
        <a:p>
          <a:endParaRPr lang="en-US"/>
        </a:p>
      </dgm:t>
    </dgm:pt>
    <dgm:pt modelId="{5A84877B-E103-024C-A688-89A7BC2DF6B7}" type="pres">
      <dgm:prSet presAssocID="{BAE20A08-4797-A44F-9E97-B749CC8D6966}" presName="ThreeConn_2-3" presStyleLbl="fgAccFollowNode1" presStyleIdx="1" presStyleCnt="2">
        <dgm:presLayoutVars>
          <dgm:bulletEnabled val="1"/>
        </dgm:presLayoutVars>
      </dgm:prSet>
      <dgm:spPr/>
      <dgm:t>
        <a:bodyPr/>
        <a:lstStyle/>
        <a:p>
          <a:endParaRPr lang="en-US"/>
        </a:p>
      </dgm:t>
    </dgm:pt>
    <dgm:pt modelId="{A33DD065-F432-E943-9B10-0AE05C2A19A6}" type="pres">
      <dgm:prSet presAssocID="{BAE20A08-4797-A44F-9E97-B749CC8D6966}" presName="ThreeNodes_1_text" presStyleLbl="node1" presStyleIdx="2" presStyleCnt="3">
        <dgm:presLayoutVars>
          <dgm:bulletEnabled val="1"/>
        </dgm:presLayoutVars>
      </dgm:prSet>
      <dgm:spPr/>
      <dgm:t>
        <a:bodyPr/>
        <a:lstStyle/>
        <a:p>
          <a:endParaRPr lang="en-US"/>
        </a:p>
      </dgm:t>
    </dgm:pt>
    <dgm:pt modelId="{CEDB3904-F5C4-7E4B-B870-2A122E1F8C70}" type="pres">
      <dgm:prSet presAssocID="{BAE20A08-4797-A44F-9E97-B749CC8D6966}" presName="ThreeNodes_2_text" presStyleLbl="node1" presStyleIdx="2" presStyleCnt="3">
        <dgm:presLayoutVars>
          <dgm:bulletEnabled val="1"/>
        </dgm:presLayoutVars>
      </dgm:prSet>
      <dgm:spPr/>
      <dgm:t>
        <a:bodyPr/>
        <a:lstStyle/>
        <a:p>
          <a:endParaRPr lang="en-US"/>
        </a:p>
      </dgm:t>
    </dgm:pt>
    <dgm:pt modelId="{0C0F12BA-C7BA-3648-B61C-5DD5A692196F}" type="pres">
      <dgm:prSet presAssocID="{BAE20A08-4797-A44F-9E97-B749CC8D6966}" presName="ThreeNodes_3_text" presStyleLbl="node1" presStyleIdx="2" presStyleCnt="3">
        <dgm:presLayoutVars>
          <dgm:bulletEnabled val="1"/>
        </dgm:presLayoutVars>
      </dgm:prSet>
      <dgm:spPr/>
      <dgm:t>
        <a:bodyPr/>
        <a:lstStyle/>
        <a:p>
          <a:endParaRPr lang="en-US"/>
        </a:p>
      </dgm:t>
    </dgm:pt>
  </dgm:ptLst>
  <dgm:cxnLst>
    <dgm:cxn modelId="{1E41F83E-233F-0849-860D-245E3ADEE3C0}" type="presOf" srcId="{36D0C290-DDD8-0648-80C8-96B5A9A9F406}" destId="{483B4DEA-9C15-424A-B7F1-CE187BDE3E3D}" srcOrd="0" destOrd="0" presId="urn:microsoft.com/office/officeart/2005/8/layout/vProcess5"/>
    <dgm:cxn modelId="{F84711E2-2D55-4E4C-9FCE-89C93A009A95}" type="presOf" srcId="{88931A1A-C8CF-AB40-ABF6-FF95B18323E7}" destId="{D9142296-1449-A34F-819D-02778C6A119D}" srcOrd="0" destOrd="0" presId="urn:microsoft.com/office/officeart/2005/8/layout/vProcess5"/>
    <dgm:cxn modelId="{425E69FC-C393-5A4D-9804-3BE8CD9AF0AE}" type="presOf" srcId="{88931A1A-C8CF-AB40-ABF6-FF95B18323E7}" destId="{CEDB3904-F5C4-7E4B-B870-2A122E1F8C70}" srcOrd="1" destOrd="0" presId="urn:microsoft.com/office/officeart/2005/8/layout/vProcess5"/>
    <dgm:cxn modelId="{0D20C0C2-B53C-3D43-A1B7-0EF019A34E25}" type="presOf" srcId="{D48422D6-1F34-E14C-90FE-A29CE78E503F}" destId="{0C0F12BA-C7BA-3648-B61C-5DD5A692196F}" srcOrd="1" destOrd="0" presId="urn:microsoft.com/office/officeart/2005/8/layout/vProcess5"/>
    <dgm:cxn modelId="{B4805A9C-B41F-124D-86CA-EE480930EA83}" srcId="{BAE20A08-4797-A44F-9E97-B749CC8D6966}" destId="{88931A1A-C8CF-AB40-ABF6-FF95B18323E7}" srcOrd="1" destOrd="0" parTransId="{AB127F6D-A4FD-C84E-A6DB-8BB5EA283D70}" sibTransId="{16252C5A-C0F0-1648-B1A9-487EC6EC3D76}"/>
    <dgm:cxn modelId="{1A9EB9B1-1FCD-8746-9984-B029B4747D84}" type="presOf" srcId="{D48422D6-1F34-E14C-90FE-A29CE78E503F}" destId="{D858B917-9698-384E-BDA2-8FD4891047B3}" srcOrd="0" destOrd="0" presId="urn:microsoft.com/office/officeart/2005/8/layout/vProcess5"/>
    <dgm:cxn modelId="{AE505CF3-B325-2347-BF39-B89293FCC169}" type="presOf" srcId="{36D0C290-DDD8-0648-80C8-96B5A9A9F406}" destId="{A33DD065-F432-E943-9B10-0AE05C2A19A6}" srcOrd="1" destOrd="0" presId="urn:microsoft.com/office/officeart/2005/8/layout/vProcess5"/>
    <dgm:cxn modelId="{21A74AF8-F867-4C44-AAFA-2B916E0093B7}" type="presOf" srcId="{BAE20A08-4797-A44F-9E97-B749CC8D6966}" destId="{71016D06-D503-B44B-BB97-EC26C0947932}" srcOrd="0" destOrd="0" presId="urn:microsoft.com/office/officeart/2005/8/layout/vProcess5"/>
    <dgm:cxn modelId="{C375D8BB-5C9F-0D4B-80B0-5225FFDD7A4E}" type="presOf" srcId="{16252C5A-C0F0-1648-B1A9-487EC6EC3D76}" destId="{5A84877B-E103-024C-A688-89A7BC2DF6B7}" srcOrd="0" destOrd="0" presId="urn:microsoft.com/office/officeart/2005/8/layout/vProcess5"/>
    <dgm:cxn modelId="{2FF6E738-015E-9B46-A166-82B3E026551C}" srcId="{BAE20A08-4797-A44F-9E97-B749CC8D6966}" destId="{36D0C290-DDD8-0648-80C8-96B5A9A9F406}" srcOrd="0" destOrd="0" parTransId="{5FD182F4-73DB-4F4C-954A-480A6F677BC2}" sibTransId="{84424F74-A684-F448-B366-28405E63CB22}"/>
    <dgm:cxn modelId="{3DE3633F-0B4C-8341-B20B-64BEEC2A0A74}" type="presOf" srcId="{84424F74-A684-F448-B366-28405E63CB22}" destId="{1A2D6ED4-2F39-A84D-9DD3-9B8CB9C5301D}" srcOrd="0" destOrd="0" presId="urn:microsoft.com/office/officeart/2005/8/layout/vProcess5"/>
    <dgm:cxn modelId="{17C787FF-A693-E84A-828E-0F1010A05426}" srcId="{BAE20A08-4797-A44F-9E97-B749CC8D6966}" destId="{D48422D6-1F34-E14C-90FE-A29CE78E503F}" srcOrd="2" destOrd="0" parTransId="{DCDB27A4-9984-1C41-9948-0286CE05B412}" sibTransId="{3ADAAD10-29C1-4843-9636-7C4886ED77F3}"/>
    <dgm:cxn modelId="{D0562CCB-543E-584C-BAC9-93FBA7B8BEF3}" type="presParOf" srcId="{71016D06-D503-B44B-BB97-EC26C0947932}" destId="{92DFE3A1-4FF9-6249-946F-26156272A6C1}" srcOrd="0" destOrd="0" presId="urn:microsoft.com/office/officeart/2005/8/layout/vProcess5"/>
    <dgm:cxn modelId="{CFBED40F-441C-4A49-A065-324A0C696D0A}" type="presParOf" srcId="{71016D06-D503-B44B-BB97-EC26C0947932}" destId="{483B4DEA-9C15-424A-B7F1-CE187BDE3E3D}" srcOrd="1" destOrd="0" presId="urn:microsoft.com/office/officeart/2005/8/layout/vProcess5"/>
    <dgm:cxn modelId="{F6643C4C-3AF8-CD41-A8FC-3320B0E71402}" type="presParOf" srcId="{71016D06-D503-B44B-BB97-EC26C0947932}" destId="{D9142296-1449-A34F-819D-02778C6A119D}" srcOrd="2" destOrd="0" presId="urn:microsoft.com/office/officeart/2005/8/layout/vProcess5"/>
    <dgm:cxn modelId="{6A7C0FA0-F60C-F248-9F02-1DF3CA4E59D6}" type="presParOf" srcId="{71016D06-D503-B44B-BB97-EC26C0947932}" destId="{D858B917-9698-384E-BDA2-8FD4891047B3}" srcOrd="3" destOrd="0" presId="urn:microsoft.com/office/officeart/2005/8/layout/vProcess5"/>
    <dgm:cxn modelId="{A2E256E8-A7E5-C94D-B2D3-8B4F1B1D1EC9}" type="presParOf" srcId="{71016D06-D503-B44B-BB97-EC26C0947932}" destId="{1A2D6ED4-2F39-A84D-9DD3-9B8CB9C5301D}" srcOrd="4" destOrd="0" presId="urn:microsoft.com/office/officeart/2005/8/layout/vProcess5"/>
    <dgm:cxn modelId="{CACD2EB7-4346-0F4F-BA6A-4B0EEDC6D452}" type="presParOf" srcId="{71016D06-D503-B44B-BB97-EC26C0947932}" destId="{5A84877B-E103-024C-A688-89A7BC2DF6B7}" srcOrd="5" destOrd="0" presId="urn:microsoft.com/office/officeart/2005/8/layout/vProcess5"/>
    <dgm:cxn modelId="{78815849-336E-5C4B-B2E6-0F1CE0993C6A}" type="presParOf" srcId="{71016D06-D503-B44B-BB97-EC26C0947932}" destId="{A33DD065-F432-E943-9B10-0AE05C2A19A6}" srcOrd="6" destOrd="0" presId="urn:microsoft.com/office/officeart/2005/8/layout/vProcess5"/>
    <dgm:cxn modelId="{F7A863C8-6DD5-F847-96AE-12ED45603791}" type="presParOf" srcId="{71016D06-D503-B44B-BB97-EC26C0947932}" destId="{CEDB3904-F5C4-7E4B-B870-2A122E1F8C70}" srcOrd="7" destOrd="0" presId="urn:microsoft.com/office/officeart/2005/8/layout/vProcess5"/>
    <dgm:cxn modelId="{A46C9F05-9F35-2847-88BE-A68117152674}" type="presParOf" srcId="{71016D06-D503-B44B-BB97-EC26C0947932}" destId="{0C0F12BA-C7BA-3648-B61C-5DD5A69219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2E04-E8BE-5E4B-B9F3-ABCDCDEEEDF0}">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Create Inventory of Data Sources</a:t>
          </a:r>
          <a:endParaRPr lang="en-US" sz="2000" kern="1200" dirty="0"/>
        </a:p>
      </dsp:txBody>
      <dsp:txXfrm>
        <a:off x="21425" y="21425"/>
        <a:ext cx="3818966" cy="688670"/>
      </dsp:txXfrm>
    </dsp:sp>
    <dsp:sp modelId="{C4FF4E27-3705-824D-BB5D-CBB63B80AA66}">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Analyze Trends and Patterns</a:t>
          </a:r>
          <a:endParaRPr lang="en-US" sz="2000" kern="1200" dirty="0"/>
        </a:p>
      </dsp:txBody>
      <dsp:txXfrm>
        <a:off x="371945" y="854545"/>
        <a:ext cx="3825062" cy="688669"/>
      </dsp:txXfrm>
    </dsp:sp>
    <dsp:sp modelId="{BBC35BCB-80DE-084D-B5A0-4DAEC8FD6B29}">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3. Identify the Problem Area</a:t>
          </a:r>
        </a:p>
      </dsp:txBody>
      <dsp:txXfrm>
        <a:off x="722464" y="1687665"/>
        <a:ext cx="3825062" cy="688669"/>
      </dsp:txXfrm>
    </dsp:sp>
    <dsp:sp modelId="{9204066A-2C4C-4B4C-9578-4CA07557689B}">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4. Create a Problem Statement</a:t>
          </a:r>
        </a:p>
      </dsp:txBody>
      <dsp:txXfrm>
        <a:off x="1072984" y="2520785"/>
        <a:ext cx="3825062" cy="688669"/>
      </dsp:txXfrm>
    </dsp:sp>
    <dsp:sp modelId="{E55B1D2B-EB24-604B-83EB-F8FC80CBE399}">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5. Verify Problem Statement</a:t>
          </a:r>
        </a:p>
      </dsp:txBody>
      <dsp:txXfrm>
        <a:off x="1423504" y="3353905"/>
        <a:ext cx="3825062" cy="688669"/>
      </dsp:txXfrm>
    </dsp:sp>
    <dsp:sp modelId="{79ADF513-61EE-1440-A69F-348D7E5E30A8}">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325417" y="534416"/>
        <a:ext cx="261518" cy="357805"/>
      </dsp:txXfrm>
    </dsp:sp>
    <dsp:sp modelId="{FC212A07-1E83-BE4C-ACD4-13741D132AB9}">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675937" y="1367536"/>
        <a:ext cx="261518" cy="357805"/>
      </dsp:txXfrm>
    </dsp:sp>
    <dsp:sp modelId="{BFB90461-CAC6-A342-8456-0564C097A17D}">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026457" y="2188464"/>
        <a:ext cx="261518" cy="357805"/>
      </dsp:txXfrm>
    </dsp:sp>
    <dsp:sp modelId="{83567E6E-07E9-3D4F-97F9-18EE5B0C8EA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76977" y="3029712"/>
        <a:ext cx="261518" cy="357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4DEA-9C15-424A-B7F1-CE187BDE3E3D}">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Root Cause Analysis</a:t>
          </a:r>
          <a:endParaRPr lang="en-US" sz="3300" kern="1200" dirty="0"/>
        </a:p>
      </dsp:txBody>
      <dsp:txXfrm>
        <a:off x="35709" y="35709"/>
        <a:ext cx="3865988" cy="1147782"/>
      </dsp:txXfrm>
    </dsp:sp>
    <dsp:sp modelId="{D9142296-1449-A34F-819D-02778C6A119D}">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Additional Data Sources</a:t>
          </a:r>
          <a:endParaRPr lang="en-US" sz="3300" kern="1200" dirty="0"/>
        </a:p>
      </dsp:txBody>
      <dsp:txXfrm>
        <a:off x="492908" y="1458108"/>
        <a:ext cx="3860502" cy="1147782"/>
      </dsp:txXfrm>
    </dsp:sp>
    <dsp:sp modelId="{D858B917-9698-384E-BDA2-8FD4891047B3}">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Select Root Cause</a:t>
          </a:r>
          <a:endParaRPr lang="en-US" sz="3300" kern="1200" dirty="0"/>
        </a:p>
      </dsp:txBody>
      <dsp:txXfrm>
        <a:off x="950108" y="2880508"/>
        <a:ext cx="3860502" cy="1147782"/>
      </dsp:txXfrm>
    </dsp:sp>
    <dsp:sp modelId="{1A2D6ED4-2F39-A84D-9DD3-9B8CB9C5301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5A84877B-E103-024C-A688-89A7BC2DF6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83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elementary schools and middle schools, the STAAR is the only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high schools and districts, there are three components: STAAR; college, career, and military ready (CCMR); and graduation rates.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26</a:t>
            </a:fld>
            <a:endParaRPr lang="en-US" dirty="0"/>
          </a:p>
        </p:txBody>
      </p:sp>
    </p:spTree>
    <p:extLst>
      <p:ext uri="{BB962C8B-B14F-4D97-AF65-F5344CB8AC3E}">
        <p14:creationId xmlns:p14="http://schemas.microsoft.com/office/powerpoint/2010/main" val="114068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27</a:t>
            </a:fld>
            <a:endParaRPr lang="en-US" dirty="0"/>
          </a:p>
        </p:txBody>
      </p:sp>
    </p:spTree>
    <p:extLst>
      <p:ext uri="{BB962C8B-B14F-4D97-AF65-F5344CB8AC3E}">
        <p14:creationId xmlns:p14="http://schemas.microsoft.com/office/powerpoint/2010/main" val="77229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Feedback is needed from you regarding the weights associated with high schools/k-12s/and districts for the Student Achievement domain. The commissioner wants to emphasize the CCMR component, so we should expect a substantial weight be given to this component.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28</a:t>
            </a:fld>
            <a:endParaRPr lang="en-US" dirty="0"/>
          </a:p>
        </p:txBody>
      </p:sp>
    </p:spTree>
    <p:extLst>
      <p:ext uri="{BB962C8B-B14F-4D97-AF65-F5344CB8AC3E}">
        <p14:creationId xmlns:p14="http://schemas.microsoft.com/office/powerpoint/2010/main" val="342787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School Progress domain is the second of the three domains established by House Bill 22</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29</a:t>
            </a:fld>
            <a:endParaRPr lang="en-US" dirty="0"/>
          </a:p>
        </p:txBody>
      </p:sp>
    </p:spTree>
    <p:extLst>
      <p:ext uri="{BB962C8B-B14F-4D97-AF65-F5344CB8AC3E}">
        <p14:creationId xmlns:p14="http://schemas.microsoft.com/office/powerpoint/2010/main" val="119718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think about School Progress, we think about the impact on students: how much are they growing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House Bill 22 establishes two ways to evaluation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Growth: how much has each individual student grown academically over last year—longitudinal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this is really good information to have, this metric has some limitations: because there are no STAAR test until third grade, we can’t determine level of growth using this metric until fourth grade, and high school has only a few STAAR test, so it’s not a very effective measure there either.</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Relative performance is a different way of looking at growth by comparing the performance of similar campuses against each other.</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30</a:t>
            </a:fld>
            <a:endParaRPr lang="en-US" dirty="0"/>
          </a:p>
        </p:txBody>
      </p:sp>
    </p:spTree>
    <p:extLst>
      <p:ext uri="{BB962C8B-B14F-4D97-AF65-F5344CB8AC3E}">
        <p14:creationId xmlns:p14="http://schemas.microsoft.com/office/powerpoint/2010/main" val="31014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start our look at the School Progress domain by exploring Part A: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31</a:t>
            </a:fld>
            <a:endParaRPr lang="en-US" dirty="0"/>
          </a:p>
        </p:txBody>
      </p:sp>
    </p:spTree>
    <p:extLst>
      <p:ext uri="{BB962C8B-B14F-4D97-AF65-F5344CB8AC3E}">
        <p14:creationId xmlns:p14="http://schemas.microsoft.com/office/powerpoint/2010/main" val="29794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what are we including in Part A: what test do we have to make accurate conclusions about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 includes all types of STAAR tests, those without accommodations, with accommodations, and STAAR Alt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subjects included are reading and mathematics, and we combine the tests, we don’t report them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 takes into account the STAAR Progress Measure (the same one that we been using for several years)—it’s the same progress measure for ELs and non-ELs; we no longer use the ELL progress measure. This is new this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cs typeface="Calibri" charset="0"/>
              </a:rPr>
              <a:t>Because the first STAAR tests are given in third grade, we can’t assess growth using the STAAR Progress Measure until fourth grade.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can’t measure growth in high school using the STAAR Progress Measure because high schools have very few STAAR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At this point, only Part B: Relative Performance will be analyzed in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32</a:t>
            </a:fld>
            <a:endParaRPr lang="en-US" dirty="0"/>
          </a:p>
        </p:txBody>
      </p:sp>
    </p:spTree>
    <p:extLst>
      <p:ext uri="{BB962C8B-B14F-4D97-AF65-F5344CB8AC3E}">
        <p14:creationId xmlns:p14="http://schemas.microsoft.com/office/powerpoint/2010/main" val="36650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cs typeface="Calibri" charset="0"/>
              </a:rPr>
              <a:t>Here are a few examples of how Part A works.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design of the new growth model is to reward students who achieve expected growth (1 point) and also reward students who stay at the same performance level year over year even if they don’t meet growth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and achieves the Meets Grade Level this year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meets the STAAR Progress Measure expectation also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does not meet the STAAR Progress Measure expectation earns half a point for maintaining proficiency.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student who moves to a lower performance level between years earns no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no longer award two points for exceeding STAAR Progress Measure expectations. This is very different from what we’ve done in recent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33</a:t>
            </a:fld>
            <a:endParaRPr lang="en-US" dirty="0"/>
          </a:p>
        </p:txBody>
      </p:sp>
    </p:spTree>
    <p:extLst>
      <p:ext uri="{BB962C8B-B14F-4D97-AF65-F5344CB8AC3E}">
        <p14:creationId xmlns:p14="http://schemas.microsoft.com/office/powerpoint/2010/main" val="64547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test can earn one point, half a point, or no points depending on proficiency level and whether the STAAR Progress Measure was met.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matrix shows the 20 different possible outcomes for each test.</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34</a:t>
            </a:fld>
            <a:endParaRPr lang="en-US" dirty="0"/>
          </a:p>
        </p:txBody>
      </p:sp>
    </p:spTree>
    <p:extLst>
      <p:ext uri="{BB962C8B-B14F-4D97-AF65-F5344CB8AC3E}">
        <p14:creationId xmlns:p14="http://schemas.microsoft.com/office/powerpoint/2010/main" val="66858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35</a:t>
            </a:fld>
            <a:endParaRPr lang="en-US" dirty="0"/>
          </a:p>
        </p:txBody>
      </p:sp>
    </p:spTree>
    <p:extLst>
      <p:ext uri="{BB962C8B-B14F-4D97-AF65-F5344CB8AC3E}">
        <p14:creationId xmlns:p14="http://schemas.microsoft.com/office/powerpoint/2010/main" val="12280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 Bill 22, just like HB 2804 (its predecessor) requires the commissioner to evaluation district and campus performance and assign grades of A, B, C, D, or F.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18</a:t>
            </a:fld>
            <a:endParaRPr lang="en-US" dirty="0"/>
          </a:p>
        </p:txBody>
      </p:sp>
    </p:spTree>
    <p:extLst>
      <p:ext uri="{BB962C8B-B14F-4D97-AF65-F5344CB8AC3E}">
        <p14:creationId xmlns:p14="http://schemas.microsoft.com/office/powerpoint/2010/main" val="6752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36</a:t>
            </a:fld>
            <a:endParaRPr lang="en-US" dirty="0"/>
          </a:p>
        </p:txBody>
      </p:sp>
    </p:spTree>
    <p:extLst>
      <p:ext uri="{BB962C8B-B14F-4D97-AF65-F5344CB8AC3E}">
        <p14:creationId xmlns:p14="http://schemas.microsoft.com/office/powerpoint/2010/main" val="210996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second part of the School Progress domain is relative performance, comparing the Student Achievement domain score against the percentage of students who are economically disadvantaged, then comparing that performance against like campus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left axis is the score in the Student Achievement domain.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elementary schools and middle schools, STAAR is the only component.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high schools and districts, it’s STAAR, CCMR, and graduation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Along the bottom is the percentage of students who are considered economically disadvantaged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dot in this example represents an elementary campus, where each one falls is determined by its score in the Student Achievement domain and its percentage of students who are considered economically disadvantaged</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37</a:t>
            </a:fld>
            <a:endParaRPr lang="en-US" dirty="0"/>
          </a:p>
        </p:txBody>
      </p:sp>
    </p:spTree>
    <p:extLst>
      <p:ext uri="{BB962C8B-B14F-4D97-AF65-F5344CB8AC3E}">
        <p14:creationId xmlns:p14="http://schemas.microsoft.com/office/powerpoint/2010/main" val="61719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how can we compare performance of the green-dot campus and the red-dot campus?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looks like the green-dot campus is out performing the red-dot campus in terms of proficiency, but is that really true in terms of the impact it has on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we draw a line of best fit, it turns out that each campus is precisely average for all elementary campuses in Texas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38</a:t>
            </a:fld>
            <a:endParaRPr lang="en-US" dirty="0"/>
          </a:p>
        </p:txBody>
      </p:sp>
    </p:spTree>
    <p:extLst>
      <p:ext uri="{BB962C8B-B14F-4D97-AF65-F5344CB8AC3E}">
        <p14:creationId xmlns:p14="http://schemas.microsoft.com/office/powerpoint/2010/main" val="139577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 know that, generally, a campus with </a:t>
            </a:r>
            <a:r>
              <a:rPr lang="en-US" sz="1200" b="1" dirty="0">
                <a:solidFill>
                  <a:schemeClr val="accent5"/>
                </a:solidFill>
                <a:latin typeface="Century Gothic" panose="020B0502020202020204" pitchFamily="34" charset="0"/>
              </a:rPr>
              <a:t>fewer</a:t>
            </a:r>
            <a:r>
              <a:rPr lang="en-US" sz="1200" dirty="0">
                <a:solidFill>
                  <a:schemeClr val="tx1">
                    <a:lumMod val="65000"/>
                    <a:lumOff val="35000"/>
                  </a:schemeClr>
                </a:solidFill>
                <a:latin typeface="Century Gothic" panose="020B0502020202020204" pitchFamily="34" charset="0"/>
              </a:rPr>
              <a:t> economically disadvantaged students has </a:t>
            </a:r>
            <a:r>
              <a:rPr lang="en-US" sz="1200" b="1" dirty="0">
                <a:solidFill>
                  <a:schemeClr val="accent5"/>
                </a:solidFill>
                <a:latin typeface="Century Gothic" panose="020B0502020202020204" pitchFamily="34" charset="0"/>
              </a:rPr>
              <a:t>higher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And, generally, a campus with </a:t>
            </a:r>
            <a:r>
              <a:rPr lang="en-US" sz="1200" b="1" dirty="0">
                <a:solidFill>
                  <a:srgbClr val="C00000"/>
                </a:solidFill>
                <a:latin typeface="Century Gothic" panose="020B0502020202020204" pitchFamily="34" charset="0"/>
              </a:rPr>
              <a:t>more</a:t>
            </a:r>
            <a:r>
              <a:rPr lang="en-US" sz="1200" dirty="0">
                <a:solidFill>
                  <a:schemeClr val="tx1">
                    <a:lumMod val="65000"/>
                    <a:lumOff val="35000"/>
                  </a:schemeClr>
                </a:solidFill>
                <a:latin typeface="Century Gothic" panose="020B0502020202020204" pitchFamily="34" charset="0"/>
              </a:rPr>
              <a:t> economically disadvantaged students tends to have </a:t>
            </a:r>
            <a:r>
              <a:rPr lang="en-US" sz="1200" b="1" dirty="0">
                <a:solidFill>
                  <a:srgbClr val="C00000"/>
                </a:solidFill>
                <a:latin typeface="Century Gothic" panose="020B0502020202020204" pitchFamily="34" charset="0"/>
              </a:rPr>
              <a:t>lower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But poverty is not destiny.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39</a:t>
            </a:fld>
            <a:endParaRPr lang="en-US" dirty="0"/>
          </a:p>
        </p:txBody>
      </p:sp>
    </p:spTree>
    <p:extLst>
      <p:ext uri="{BB962C8B-B14F-4D97-AF65-F5344CB8AC3E}">
        <p14:creationId xmlns:p14="http://schemas.microsoft.com/office/powerpoint/2010/main" val="65699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From that average line, we draw bands that determine 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still working to determine where the cut points should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The slope of the lines will all be the same; grades will be determined by how far above or below the average line a district or campus falls.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This is an area where we would like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When we run this for accountability, we’re planning several different scatterplots: one for elementary schools, one for middle schools, one for high schools/K–12, one for AEAs and one for districts.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We’ve looked at whether to use other characteristics in addition to percentage of economically disadvantaged students (English learners, Special Ed, etc.), but research has shown that the one characteristic that matters more than any other is the percentage of economically disadvantaged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going to fix a distribution for the 2017–18 school year using data from 2016–17 accountability, then we’ll hold those cut points for hopefully five years. </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40</a:t>
            </a:fld>
            <a:endParaRPr lang="en-US" dirty="0"/>
          </a:p>
        </p:txBody>
      </p:sp>
    </p:spTree>
    <p:extLst>
      <p:ext uri="{BB962C8B-B14F-4D97-AF65-F5344CB8AC3E}">
        <p14:creationId xmlns:p14="http://schemas.microsoft.com/office/powerpoint/2010/main" val="91962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quick review: The new accountability system has three domains: </a:t>
            </a:r>
            <a:r>
              <a:rPr lang="en-US" baseline="0" dirty="0"/>
              <a:t>Student Achievement, School Progress, and </a:t>
            </a:r>
            <a:r>
              <a:rPr lang="en-US" dirty="0"/>
              <a:t>Closing the Gaps.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calculate the overall grade, we’ll take the best of the first two domains and combine that grade with the grade in the Closing the Gaps domain.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campus that earns a grade of C, B, or A is eligible to be assigned a grade based, in part, on a local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Today, we’re going to explore the Closing the Gaps domain.</a:t>
            </a:r>
          </a:p>
        </p:txBody>
      </p:sp>
      <p:sp>
        <p:nvSpPr>
          <p:cNvPr id="4" name="Slide Number Placeholder 3"/>
          <p:cNvSpPr>
            <a:spLocks noGrp="1"/>
          </p:cNvSpPr>
          <p:nvPr>
            <p:ph type="sldNum" sz="quarter" idx="10"/>
          </p:nvPr>
        </p:nvSpPr>
        <p:spPr/>
        <p:txBody>
          <a:bodyPr/>
          <a:lstStyle/>
          <a:p>
            <a:fld id="{363109F1-2522-436D-86BF-9F699451C875}" type="slidenum">
              <a:rPr lang="en-US" smtClean="0"/>
              <a:t>41</a:t>
            </a:fld>
            <a:endParaRPr lang="en-US" dirty="0"/>
          </a:p>
        </p:txBody>
      </p:sp>
    </p:spTree>
    <p:extLst>
      <p:ext uri="{BB962C8B-B14F-4D97-AF65-F5344CB8AC3E}">
        <p14:creationId xmlns:p14="http://schemas.microsoft.com/office/powerpoint/2010/main" val="1139048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domain disaggregates data by student group, and is how we are planning to meet the requirements of ESSA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this domain, we will look at fifteen individual student groups. </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42</a:t>
            </a:fld>
            <a:endParaRPr lang="en-US" dirty="0"/>
          </a:p>
        </p:txBody>
      </p:sp>
    </p:spTree>
    <p:extLst>
      <p:ext uri="{BB962C8B-B14F-4D97-AF65-F5344CB8AC3E}">
        <p14:creationId xmlns:p14="http://schemas.microsoft.com/office/powerpoint/2010/main" val="542072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These are the student groups and indicators we are evaluating for each student group.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 won’t read through the list of student groups. They are the same student groups that we use for accountability now, with two exceptions: former special education, continuously enrolled</a:t>
            </a:r>
            <a:r>
              <a:rPr lang="en-US" sz="1100"/>
              <a:t>. </a:t>
            </a: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Academic achievement</a:t>
            </a:r>
            <a:r>
              <a:rPr lang="en-US" sz="1100" baseline="0" dirty="0"/>
              <a:t> indicators based on STAAR scores in reading, math, writing, science, and social studies.</a:t>
            </a:r>
            <a:r>
              <a:rPr lang="en-US" sz="1100" dirty="0"/>
              <a:t>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Growth based on STAAR scores for elementary schools and middle schools.</a:t>
            </a:r>
            <a:r>
              <a:rPr lang="en-US" sz="1100" baseline="0" dirty="0"/>
              <a:t> This will be the same methodology used in the School Progress domain.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Graduation rates are specific to high schools.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English learner proficiency status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College, career,</a:t>
            </a:r>
            <a:r>
              <a:rPr lang="en-US" sz="1100" baseline="0" dirty="0"/>
              <a:t> and military readiness. (high schools)</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Grade level proficiency specific to reading and math. (elementary and middle schools)</a:t>
            </a:r>
            <a:endParaRPr lang="en-US" sz="1100" dirty="0"/>
          </a:p>
        </p:txBody>
      </p:sp>
      <p:sp>
        <p:nvSpPr>
          <p:cNvPr id="4" name="Slide Number Placeholder 3"/>
          <p:cNvSpPr>
            <a:spLocks noGrp="1"/>
          </p:cNvSpPr>
          <p:nvPr>
            <p:ph type="sldNum" sz="quarter" idx="10"/>
          </p:nvPr>
        </p:nvSpPr>
        <p:spPr/>
        <p:txBody>
          <a:bodyPr/>
          <a:lstStyle/>
          <a:p>
            <a:fld id="{363109F1-2522-436D-86BF-9F699451C875}" type="slidenum">
              <a:rPr lang="en-US" smtClean="0"/>
              <a:t>43</a:t>
            </a:fld>
            <a:endParaRPr lang="en-US" dirty="0"/>
          </a:p>
        </p:txBody>
      </p:sp>
    </p:spTree>
    <p:extLst>
      <p:ext uri="{BB962C8B-B14F-4D97-AF65-F5344CB8AC3E}">
        <p14:creationId xmlns:p14="http://schemas.microsoft.com/office/powerpoint/2010/main" val="52238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look at a few of the new student groups that we will be using: House Bill 22 requires tracking current and former Special Ed students.</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will be the first time that former special education students are looked as a student group in the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challenge is that there are rarely enough kids to measure this at the campus level. Currently modeling shows us</a:t>
            </a:r>
            <a:r>
              <a:rPr lang="en-US" baseline="0" dirty="0"/>
              <a:t> that, when minimum-size criteria is applied, only six campuses and 110 districts has sufficient data for this indicator. </a:t>
            </a:r>
            <a:r>
              <a:rPr lang="en-US" dirty="0"/>
              <a:t>Our current modeling uses two years of former special</a:t>
            </a:r>
            <a:r>
              <a:rPr lang="en-US" baseline="0" dirty="0"/>
              <a:t> education data. This is a feedback opportunity: for how long in the past should we look to include them in this group? Two, three, four, more?</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44</a:t>
            </a:fld>
            <a:endParaRPr lang="en-US" dirty="0"/>
          </a:p>
        </p:txBody>
      </p:sp>
    </p:spTree>
    <p:extLst>
      <p:ext uri="{BB962C8B-B14F-4D97-AF65-F5344CB8AC3E}">
        <p14:creationId xmlns:p14="http://schemas.microsoft.com/office/powerpoint/2010/main" val="152937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also requires us to look at students who are continuously enrolled.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 tentative definition and we welcome feedback on how to improve it. This is a difficult measure especially at the campus level because of the number of different grade spans that the 8,600 or so campuses in Texas serve.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is how it works for districts: If a student in fourth grade or higher is in the district on the snapshot date, we look at back at each of the previous three years (four years total) to see if there were in the district on the snapshot date in each of those years. If he or she was, then he or she is counted as continuously enrolled. If not then the student is not counted as continuously enrolled. For students that are in third grade, we look at the current year and the previous two. Students in kindergarten, first grade, and second grade are not considered continuously enrolled.</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how it works for campus: If a student in fourth grade or higher is on the campus on the snapshot date, we look at back at each of the previous three years (four years total) to see if there were in the </a:t>
            </a:r>
            <a:r>
              <a:rPr lang="en-US" b="1" dirty="0"/>
              <a:t>district</a:t>
            </a:r>
            <a:r>
              <a:rPr lang="en-US" dirty="0"/>
              <a:t> on the snapshot date in each of those years. A student on a campus on the snapshot date and in the district in each of the previous three years is counted as continuously enrolled for the campus. If not then the student is not counted as continuously enrolled. For students that are in third grade, we look at the current year and the previous two. Students in kindergarten, first grade, and second grade are not considered continuously enrolled.</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45</a:t>
            </a:fld>
            <a:endParaRPr lang="en-US" dirty="0"/>
          </a:p>
        </p:txBody>
      </p:sp>
    </p:spTree>
    <p:extLst>
      <p:ext uri="{BB962C8B-B14F-4D97-AF65-F5344CB8AC3E}">
        <p14:creationId xmlns:p14="http://schemas.microsoft.com/office/powerpoint/2010/main" val="179936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19</a:t>
            </a:fld>
            <a:endParaRPr lang="en-US" dirty="0"/>
          </a:p>
        </p:txBody>
      </p:sp>
    </p:spTree>
    <p:extLst>
      <p:ext uri="{BB962C8B-B14F-4D97-AF65-F5344CB8AC3E}">
        <p14:creationId xmlns:p14="http://schemas.microsoft.com/office/powerpoint/2010/main" val="1142756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district. Moving left to right, the student is in the district on the snapshot date in 2017 and was also in the PEIMS snapshot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46</a:t>
            </a:fld>
            <a:endParaRPr lang="en-US" dirty="0"/>
          </a:p>
        </p:txBody>
      </p:sp>
    </p:spTree>
    <p:extLst>
      <p:ext uri="{BB962C8B-B14F-4D97-AF65-F5344CB8AC3E}">
        <p14:creationId xmlns:p14="http://schemas.microsoft.com/office/powerpoint/2010/main" val="1254386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in the district on the snapshot date in 2017 (10</a:t>
            </a:r>
            <a:r>
              <a:rPr lang="en-US" baseline="30000" dirty="0"/>
              <a:t>th</a:t>
            </a:r>
            <a:r>
              <a:rPr lang="en-US" dirty="0"/>
              <a:t> grade) and was also in the PEIMS snapshot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47</a:t>
            </a:fld>
            <a:endParaRPr lang="en-US" dirty="0"/>
          </a:p>
        </p:txBody>
      </p:sp>
    </p:spTree>
    <p:extLst>
      <p:ext uri="{BB962C8B-B14F-4D97-AF65-F5344CB8AC3E}">
        <p14:creationId xmlns:p14="http://schemas.microsoft.com/office/powerpoint/2010/main" val="1144327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48</a:t>
            </a:fld>
            <a:endParaRPr lang="en-US" dirty="0"/>
          </a:p>
        </p:txBody>
      </p:sp>
    </p:spTree>
    <p:extLst>
      <p:ext uri="{BB962C8B-B14F-4D97-AF65-F5344CB8AC3E}">
        <p14:creationId xmlns:p14="http://schemas.microsoft.com/office/powerpoint/2010/main" val="181028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49</a:t>
            </a:fld>
            <a:endParaRPr lang="en-US" dirty="0"/>
          </a:p>
        </p:txBody>
      </p:sp>
    </p:spTree>
    <p:extLst>
      <p:ext uri="{BB962C8B-B14F-4D97-AF65-F5344CB8AC3E}">
        <p14:creationId xmlns:p14="http://schemas.microsoft.com/office/powerpoint/2010/main" val="1041577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campus. Moving left to right, the student is on the campus on the snapshot date in 2017 and was also in the PEIMS snapshot for the district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50</a:t>
            </a:fld>
            <a:endParaRPr lang="en-US" dirty="0"/>
          </a:p>
        </p:txBody>
      </p:sp>
    </p:spTree>
    <p:extLst>
      <p:ext uri="{BB962C8B-B14F-4D97-AF65-F5344CB8AC3E}">
        <p14:creationId xmlns:p14="http://schemas.microsoft.com/office/powerpoint/2010/main" val="600157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on the campus on the snapshot date in 2017 (10</a:t>
            </a:r>
            <a:r>
              <a:rPr lang="en-US" baseline="30000" dirty="0"/>
              <a:t>th</a:t>
            </a:r>
            <a:r>
              <a:rPr lang="en-US" dirty="0"/>
              <a:t> grade) and was also in the PEIMS snapshot for the district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51</a:t>
            </a:fld>
            <a:endParaRPr lang="en-US" dirty="0"/>
          </a:p>
        </p:txBody>
      </p:sp>
    </p:spTree>
    <p:extLst>
      <p:ext uri="{BB962C8B-B14F-4D97-AF65-F5344CB8AC3E}">
        <p14:creationId xmlns:p14="http://schemas.microsoft.com/office/powerpoint/2010/main" val="1814171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52</a:t>
            </a:fld>
            <a:endParaRPr lang="en-US" dirty="0"/>
          </a:p>
        </p:txBody>
      </p:sp>
    </p:spTree>
    <p:extLst>
      <p:ext uri="{BB962C8B-B14F-4D97-AF65-F5344CB8AC3E}">
        <p14:creationId xmlns:p14="http://schemas.microsoft.com/office/powerpoint/2010/main" val="127522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53</a:t>
            </a:fld>
            <a:endParaRPr lang="en-US" dirty="0"/>
          </a:p>
        </p:txBody>
      </p:sp>
    </p:spTree>
    <p:extLst>
      <p:ext uri="{BB962C8B-B14F-4D97-AF65-F5344CB8AC3E}">
        <p14:creationId xmlns:p14="http://schemas.microsoft.com/office/powerpoint/2010/main" val="568963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 modeling looks at both current ELs and current and monitored Els in two different groups. The combinations of “current and monitored” is required by federal law. We are not required by federal law to track current EL alone.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opportunities for feedback here regarding whether we need to track current ELs separately or just track</a:t>
            </a:r>
            <a:r>
              <a:rPr lang="en-US" baseline="0" dirty="0"/>
              <a:t> the what is required by the federal requirement </a:t>
            </a:r>
            <a:r>
              <a:rPr lang="en-US" dirty="0"/>
              <a:t>and for how long out we should track monitored EL students? </a:t>
            </a:r>
          </a:p>
        </p:txBody>
      </p:sp>
      <p:sp>
        <p:nvSpPr>
          <p:cNvPr id="4" name="Slide Number Placeholder 3"/>
          <p:cNvSpPr>
            <a:spLocks noGrp="1"/>
          </p:cNvSpPr>
          <p:nvPr>
            <p:ph type="sldNum" sz="quarter" idx="10"/>
          </p:nvPr>
        </p:nvSpPr>
        <p:spPr/>
        <p:txBody>
          <a:bodyPr/>
          <a:lstStyle/>
          <a:p>
            <a:fld id="{363109F1-2522-436D-86BF-9F699451C875}" type="slidenum">
              <a:rPr lang="en-US" smtClean="0"/>
              <a:t>54</a:t>
            </a:fld>
            <a:endParaRPr lang="en-US" dirty="0"/>
          </a:p>
        </p:txBody>
      </p:sp>
    </p:spTree>
    <p:extLst>
      <p:ext uri="{BB962C8B-B14F-4D97-AF65-F5344CB8AC3E}">
        <p14:creationId xmlns:p14="http://schemas.microsoft.com/office/powerpoint/2010/main" val="1282044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look at the indicators in this domain. For the academic achievement indicator, we use performance on STAAR at the Approaches Grade Level performance standard for all subjects.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Targets will be held constant for five years, and safe harbor is available for each indicator; we’ll look at safe harbor in greater detail in a few moments. </a:t>
            </a:r>
          </a:p>
        </p:txBody>
      </p:sp>
      <p:sp>
        <p:nvSpPr>
          <p:cNvPr id="4" name="Slide Number Placeholder 3"/>
          <p:cNvSpPr>
            <a:spLocks noGrp="1"/>
          </p:cNvSpPr>
          <p:nvPr>
            <p:ph type="sldNum" sz="quarter" idx="10"/>
          </p:nvPr>
        </p:nvSpPr>
        <p:spPr/>
        <p:txBody>
          <a:bodyPr/>
          <a:lstStyle/>
          <a:p>
            <a:fld id="{363109F1-2522-436D-86BF-9F699451C875}" type="slidenum">
              <a:rPr lang="en-US" smtClean="0"/>
              <a:t>55</a:t>
            </a:fld>
            <a:endParaRPr lang="en-US" dirty="0"/>
          </a:p>
        </p:txBody>
      </p:sp>
    </p:spTree>
    <p:extLst>
      <p:ext uri="{BB962C8B-B14F-4D97-AF65-F5344CB8AC3E}">
        <p14:creationId xmlns:p14="http://schemas.microsoft.com/office/powerpoint/2010/main" val="18883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mentions getting feedback from stakeholder or committees three separate times.</a:t>
            </a:r>
          </a:p>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20</a:t>
            </a:fld>
            <a:endParaRPr lang="en-US" dirty="0"/>
          </a:p>
        </p:txBody>
      </p:sp>
    </p:spTree>
    <p:extLst>
      <p:ext uri="{BB962C8B-B14F-4D97-AF65-F5344CB8AC3E}">
        <p14:creationId xmlns:p14="http://schemas.microsoft.com/office/powerpoint/2010/main" val="1954395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growth indicator is based on our new growth model in the School Progress domain. We will only do this for English/language arts and mathematics.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You’ll remember from the School Progress domain TETN that growth is not a metric we have in high schools right now because there are not enough STAAR growth measures in high school to make it a reliable measure of growth. This is a feedback opportunity. Should</a:t>
            </a:r>
            <a:r>
              <a:rPr lang="en-US" baseline="0" dirty="0"/>
              <a:t> we use it for high schools? Are there any other growth measures for high school?</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graduation rates we are using are the federal rates without the state exclusions.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targets will stay static for five years, and safe harbor is available. </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56</a:t>
            </a:fld>
            <a:endParaRPr lang="en-US" dirty="0"/>
          </a:p>
        </p:txBody>
      </p:sp>
    </p:spTree>
    <p:extLst>
      <p:ext uri="{BB962C8B-B14F-4D97-AF65-F5344CB8AC3E}">
        <p14:creationId xmlns:p14="http://schemas.microsoft.com/office/powerpoint/2010/main" val="1479300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TELPAS progress rate measures performance from prior to current year as demonstrated by increasing levels on the TELPAS.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TELPAS is changing; the listening and speaking portions are now administered online. Should we postpone our integration of TELPAS given these changes? We would</a:t>
            </a:r>
            <a:r>
              <a:rPr lang="en-US" baseline="0" dirty="0"/>
              <a:t> have to adjust this domain in year two to address this. </a:t>
            </a:r>
            <a:r>
              <a:rPr lang="en-US" dirty="0"/>
              <a:t>We have to supply the feds with something this year that measures English language proficiency status.</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57</a:t>
            </a:fld>
            <a:endParaRPr lang="en-US" dirty="0"/>
          </a:p>
        </p:txBody>
      </p:sp>
    </p:spTree>
    <p:extLst>
      <p:ext uri="{BB962C8B-B14F-4D97-AF65-F5344CB8AC3E}">
        <p14:creationId xmlns:p14="http://schemas.microsoft.com/office/powerpoint/2010/main" val="592959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how we calculate the progress of ELs. [Read Slide]</a:t>
            </a:r>
          </a:p>
        </p:txBody>
      </p:sp>
      <p:sp>
        <p:nvSpPr>
          <p:cNvPr id="4" name="Slide Number Placeholder 3"/>
          <p:cNvSpPr>
            <a:spLocks noGrp="1"/>
          </p:cNvSpPr>
          <p:nvPr>
            <p:ph type="sldNum" sz="quarter" idx="10"/>
          </p:nvPr>
        </p:nvSpPr>
        <p:spPr/>
        <p:txBody>
          <a:bodyPr/>
          <a:lstStyle/>
          <a:p>
            <a:fld id="{363109F1-2522-436D-86BF-9F699451C875}" type="slidenum">
              <a:rPr lang="en-US" smtClean="0"/>
              <a:t>58</a:t>
            </a:fld>
            <a:endParaRPr lang="en-US" dirty="0"/>
          </a:p>
        </p:txBody>
      </p:sp>
    </p:spTree>
    <p:extLst>
      <p:ext uri="{BB962C8B-B14F-4D97-AF65-F5344CB8AC3E}">
        <p14:creationId xmlns:p14="http://schemas.microsoft.com/office/powerpoint/2010/main" val="107915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school quality and student success indicator, we are using the same CCMR indicator that we use in the Student Achievement domain for high schools. For elementary and middle schools, we will be using the Meets Grade Level standard for reading and math.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targets should be stable for five years.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Safe harbor is available.</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59</a:t>
            </a:fld>
            <a:endParaRPr lang="en-US" dirty="0"/>
          </a:p>
        </p:txBody>
      </p:sp>
    </p:spTree>
    <p:extLst>
      <p:ext uri="{BB962C8B-B14F-4D97-AF65-F5344CB8AC3E}">
        <p14:creationId xmlns:p14="http://schemas.microsoft.com/office/powerpoint/2010/main" val="800402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Those are the student groups and indicators that we are planning to use to align the state accountability system with the requirements of ESSA. For districts and campuses that have data for each of the student groups and each of the indicators will have something like 120 different data points.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way to assign a grade for this domain is by looking at the percentage of data points that meet or exceed a target, but that doesn’t address by how much a target is missed. Here’s a feedback opportunity: should we consider by how much a target is missed or just the percentage of targets that are missed.</a:t>
            </a:r>
          </a:p>
        </p:txBody>
      </p:sp>
      <p:sp>
        <p:nvSpPr>
          <p:cNvPr id="4" name="Slide Number Placeholder 3"/>
          <p:cNvSpPr>
            <a:spLocks noGrp="1"/>
          </p:cNvSpPr>
          <p:nvPr>
            <p:ph type="sldNum" sz="quarter" idx="10"/>
          </p:nvPr>
        </p:nvSpPr>
        <p:spPr/>
        <p:txBody>
          <a:bodyPr/>
          <a:lstStyle/>
          <a:p>
            <a:fld id="{363109F1-2522-436D-86BF-9F699451C875}" type="slidenum">
              <a:rPr lang="en-US" smtClean="0"/>
              <a:t>60</a:t>
            </a:fld>
            <a:endParaRPr lang="en-US" dirty="0"/>
          </a:p>
        </p:txBody>
      </p:sp>
    </p:spTree>
    <p:extLst>
      <p:ext uri="{BB962C8B-B14F-4D97-AF65-F5344CB8AC3E}">
        <p14:creationId xmlns:p14="http://schemas.microsoft.com/office/powerpoint/2010/main" val="21036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first time in 15 years, we will have only one accountability system. Federal and state requirements both will be met in our new accountability system. The Closing the Gaps domain will be used to meet ESSA requirements.</a:t>
            </a:r>
          </a:p>
        </p:txBody>
      </p:sp>
      <p:sp>
        <p:nvSpPr>
          <p:cNvPr id="4" name="Slide Number Placeholder 3"/>
          <p:cNvSpPr>
            <a:spLocks noGrp="1"/>
          </p:cNvSpPr>
          <p:nvPr>
            <p:ph type="sldNum" sz="quarter" idx="10"/>
          </p:nvPr>
        </p:nvSpPr>
        <p:spPr/>
        <p:txBody>
          <a:bodyPr/>
          <a:lstStyle/>
          <a:p>
            <a:fld id="{363109F1-2522-436D-86BF-9F699451C875}" type="slidenum">
              <a:rPr lang="en-US" smtClean="0"/>
              <a:t>61</a:t>
            </a:fld>
            <a:endParaRPr lang="en-US" dirty="0"/>
          </a:p>
        </p:txBody>
      </p:sp>
    </p:spTree>
    <p:extLst>
      <p:ext uri="{BB962C8B-B14F-4D97-AF65-F5344CB8AC3E}">
        <p14:creationId xmlns:p14="http://schemas.microsoft.com/office/powerpoint/2010/main" val="1029136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This is one possible way to report outcomes. It shows the 120 different points for which a school or district may have data. It looks a lot like the system safeguard report that we use now. This slide shows only a few of the student groups for which we will collect data. </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62</a:t>
            </a:fld>
            <a:endParaRPr lang="en-US" dirty="0"/>
          </a:p>
        </p:txBody>
      </p:sp>
    </p:spTree>
    <p:extLst>
      <p:ext uri="{BB962C8B-B14F-4D97-AF65-F5344CB8AC3E}">
        <p14:creationId xmlns:p14="http://schemas.microsoft.com/office/powerpoint/2010/main" val="189218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Here is a closer look at the academic achievement portion of the report. The performance target will be given in the top row of the report, and for each subject and student group, there will be a “y” if the performance target was met and an “n” if it wasn’t.</a:t>
            </a:r>
          </a:p>
          <a:p>
            <a:pPr algn="l"/>
            <a:endParaRPr lang="en-US" dirty="0"/>
          </a:p>
          <a:p>
            <a:pPr algn="l"/>
            <a:r>
              <a:rPr lang="en-US" dirty="0"/>
              <a:t>The targets shown in this and the following slides are from Texas’s Essa state plan.</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63</a:t>
            </a:fld>
            <a:endParaRPr lang="en-US" dirty="0"/>
          </a:p>
        </p:txBody>
      </p:sp>
    </p:spTree>
    <p:extLst>
      <p:ext uri="{BB962C8B-B14F-4D97-AF65-F5344CB8AC3E}">
        <p14:creationId xmlns:p14="http://schemas.microsoft.com/office/powerpoint/2010/main" val="1025419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the same for growth: the performance target will be given in the top of the report, and for each subject and student group, there will be a “y” if the performance target was met and an “n” if it wasn’t.</a:t>
            </a:r>
          </a:p>
          <a:p>
            <a:endParaRPr lang="en-US" dirty="0"/>
          </a:p>
          <a:p>
            <a:r>
              <a:rPr lang="en-US" dirty="0"/>
              <a:t>The graduation rate indicator will also have a “y” if the target was met, and an “n” if it wasn’t. The reason code for Graduation Target tells you how you met or did not the Graduation Target which could be via the 4-year, 5-year, or 6-year graduation rate. </a:t>
            </a:r>
          </a:p>
          <a:p>
            <a:endParaRPr lang="en-US" dirty="0"/>
          </a:p>
          <a:p>
            <a:r>
              <a:rPr lang="en-US" dirty="0"/>
              <a:t>Note: these use the federal definition for graduation rate—without state exclusions.</a:t>
            </a:r>
          </a:p>
        </p:txBody>
      </p:sp>
      <p:sp>
        <p:nvSpPr>
          <p:cNvPr id="4" name="Slide Number Placeholder 3"/>
          <p:cNvSpPr>
            <a:spLocks noGrp="1"/>
          </p:cNvSpPr>
          <p:nvPr>
            <p:ph type="sldNum" sz="quarter" idx="10"/>
          </p:nvPr>
        </p:nvSpPr>
        <p:spPr/>
        <p:txBody>
          <a:bodyPr/>
          <a:lstStyle/>
          <a:p>
            <a:fld id="{363109F1-2522-436D-86BF-9F699451C875}" type="slidenum">
              <a:rPr lang="en-US" smtClean="0"/>
              <a:t>64</a:t>
            </a:fld>
            <a:endParaRPr lang="en-US" dirty="0"/>
          </a:p>
        </p:txBody>
      </p:sp>
    </p:spTree>
    <p:extLst>
      <p:ext uri="{BB962C8B-B14F-4D97-AF65-F5344CB8AC3E}">
        <p14:creationId xmlns:p14="http://schemas.microsoft.com/office/powerpoint/2010/main" val="584264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portion of the report that shows progress of ELs. Like the previous two slides, this will show the target and whether it has been met.</a:t>
            </a:r>
          </a:p>
        </p:txBody>
      </p:sp>
      <p:sp>
        <p:nvSpPr>
          <p:cNvPr id="4" name="Slide Number Placeholder 3"/>
          <p:cNvSpPr>
            <a:spLocks noGrp="1"/>
          </p:cNvSpPr>
          <p:nvPr>
            <p:ph type="sldNum" sz="quarter" idx="10"/>
          </p:nvPr>
        </p:nvSpPr>
        <p:spPr/>
        <p:txBody>
          <a:bodyPr/>
          <a:lstStyle/>
          <a:p>
            <a:fld id="{363109F1-2522-436D-86BF-9F699451C875}" type="slidenum">
              <a:rPr lang="en-US" smtClean="0"/>
              <a:t>65</a:t>
            </a:fld>
            <a:endParaRPr lang="en-US" dirty="0"/>
          </a:p>
        </p:txBody>
      </p:sp>
    </p:spTree>
    <p:extLst>
      <p:ext uri="{BB962C8B-B14F-4D97-AF65-F5344CB8AC3E}">
        <p14:creationId xmlns:p14="http://schemas.microsoft.com/office/powerpoint/2010/main" val="84794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calculate the overall grade, TEA will use the best of the Student Achievement domain or School Progress domain and combine it with the grade of the Closing the Gaps domain, which must account for at least 30% of the overall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only be applied to districts or campuses that do not have an F in either the student achievement or school progress domain. If a district or campus receives an F in either of those two domains, TEA will use a grade of no greater than B for that portion of the overall grade.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21</a:t>
            </a:fld>
            <a:endParaRPr lang="en-US" dirty="0"/>
          </a:p>
        </p:txBody>
      </p:sp>
    </p:spTree>
    <p:extLst>
      <p:ext uri="{BB962C8B-B14F-4D97-AF65-F5344CB8AC3E}">
        <p14:creationId xmlns:p14="http://schemas.microsoft.com/office/powerpoint/2010/main" val="1920655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the school quality and student success part of the report, the performance target will be given in the top row of the report, and for each indicator and student group, there will be a “y” if the performance target was met and an “n” if it wasn’t.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66</a:t>
            </a:fld>
            <a:endParaRPr lang="en-US" dirty="0"/>
          </a:p>
        </p:txBody>
      </p:sp>
    </p:spTree>
    <p:extLst>
      <p:ext uri="{BB962C8B-B14F-4D97-AF65-F5344CB8AC3E}">
        <p14:creationId xmlns:p14="http://schemas.microsoft.com/office/powerpoint/2010/main" val="2045056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section of the report where we will determine which campuses are targeted. It will be based on consecutive years of missing the target on at least one of these indicators. Here’s a feedback opportunity: </a:t>
            </a:r>
            <a:r>
              <a:rPr lang="en-US" dirty="0">
                <a:latin typeface="Century Gothic" panose="020B0502020202020204" pitchFamily="34" charset="0"/>
              </a:rPr>
              <a:t>Should we assign grades based on student group performance (basically the number of consecutive years that a student group did not meet the target on any indicator), overall performance by indicator (consecutive years that an indicator was missed by any student group), or by each student group and each indicator (three consecutive years of a specific student group missing the same indicator)?</a:t>
            </a:r>
          </a:p>
          <a:p>
            <a:pPr marL="171450" indent="-171450" algn="l">
              <a:buFont typeface="Arial" panose="020B0604020202020204" pitchFamily="34" charset="0"/>
              <a:buChar char="•"/>
            </a:pPr>
            <a:endParaRPr lang="en-US" dirty="0"/>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67</a:t>
            </a:fld>
            <a:endParaRPr lang="en-US" dirty="0"/>
          </a:p>
        </p:txBody>
      </p:sp>
    </p:spTree>
    <p:extLst>
      <p:ext uri="{BB962C8B-B14F-4D97-AF65-F5344CB8AC3E}">
        <p14:creationId xmlns:p14="http://schemas.microsoft.com/office/powerpoint/2010/main" val="73681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Clr>
                <a:srgbClr val="1582C6"/>
              </a:buClr>
              <a:buFont typeface="Arial" charset="0"/>
              <a:buChar char="•"/>
            </a:pPr>
            <a:r>
              <a:rPr lang="en-US" dirty="0"/>
              <a:t>Here’s a closer look at the report. To determine which campuses have </a:t>
            </a:r>
            <a:r>
              <a:rPr lang="en-US" sz="1200" dirty="0">
                <a:latin typeface="Century Gothic" panose="020B0502020202020204" pitchFamily="34" charset="0"/>
                <a:cs typeface="Calibri" charset="0"/>
              </a:rPr>
              <a:t>missed a target in the same student group on the same indicator for </a:t>
            </a:r>
            <a:r>
              <a:rPr lang="en-US" sz="1200">
                <a:latin typeface="Century Gothic" panose="020B0502020202020204" pitchFamily="34" charset="0"/>
                <a:cs typeface="Calibri" charset="0"/>
              </a:rPr>
              <a:t>three consecutive years.</a:t>
            </a:r>
            <a:endParaRPr lang="en-US" sz="1200" dirty="0">
              <a:latin typeface="Century Gothic" panose="020B0502020202020204" pitchFamily="34" charset="0"/>
              <a:cs typeface="Calibri" charset="0"/>
            </a:endParaRPr>
          </a:p>
          <a:p>
            <a:pPr marL="285750" indent="-285750">
              <a:spcAft>
                <a:spcPts val="600"/>
              </a:spcAft>
              <a:buClr>
                <a:srgbClr val="1582C6"/>
              </a:buClr>
              <a:buFont typeface="Arial" charset="0"/>
              <a:buChar char="•"/>
            </a:pPr>
            <a:r>
              <a:rPr lang="en-US" sz="1200" dirty="0">
                <a:latin typeface="Century Gothic" panose="020B0502020202020204" pitchFamily="34" charset="0"/>
                <a:cs typeface="Calibri" charset="0"/>
              </a:rPr>
              <a:t>Summer 2019 based on 2017, 2018, and 2019 data</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68</a:t>
            </a:fld>
            <a:endParaRPr lang="en-US" dirty="0"/>
          </a:p>
        </p:txBody>
      </p:sp>
    </p:spTree>
    <p:extLst>
      <p:ext uri="{BB962C8B-B14F-4D97-AF65-F5344CB8AC3E}">
        <p14:creationId xmlns:p14="http://schemas.microsoft.com/office/powerpoint/2010/main" val="1641695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Lowest-performing five percent of campuses based on overall A–F grade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High schools with less than 67 percent graduation rate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Certain targeted schools that do not improve in a specified time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Beginning in summer 2018 based on 2017–18 data</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Updated at least every three years thereafter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Here’s an opportunity for feedback. Should we identify comprehensive schools every year, every other year, or every three years?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69</a:t>
            </a:fld>
            <a:endParaRPr lang="en-US" dirty="0"/>
          </a:p>
        </p:txBody>
      </p:sp>
    </p:spTree>
    <p:extLst>
      <p:ext uri="{BB962C8B-B14F-4D97-AF65-F5344CB8AC3E}">
        <p14:creationId xmlns:p14="http://schemas.microsoft.com/office/powerpoint/2010/main" val="91888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of these indicators will have the option of safe harbor. The whole purpose of safe harbor is to recognize improvement over time even if minimum proficiencies are not achieved. The concept of Safe Harbor dates back to AYP days. </a:t>
            </a:r>
            <a:r>
              <a:rPr lang="en-US" baseline="0" dirty="0"/>
              <a:t>Here’s how its calculated.</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70</a:t>
            </a:fld>
            <a:endParaRPr lang="en-US" dirty="0"/>
          </a:p>
        </p:txBody>
      </p:sp>
    </p:spTree>
    <p:extLst>
      <p:ext uri="{BB962C8B-B14F-4D97-AF65-F5344CB8AC3E}">
        <p14:creationId xmlns:p14="http://schemas.microsoft.com/office/powerpoint/2010/main" val="146102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Rather than having a narrative that explains how safe harbor is calculated, we’ll explain it by using a few examples. </a:t>
            </a:r>
            <a:r>
              <a:rPr lang="en-US" dirty="0">
                <a:highlight>
                  <a:srgbClr val="FFFF00"/>
                </a:highlight>
              </a:rPr>
              <a:t>[Read Through Examples]</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71</a:t>
            </a:fld>
            <a:endParaRPr lang="en-US" dirty="0"/>
          </a:p>
        </p:txBody>
      </p:sp>
    </p:spTree>
    <p:extLst>
      <p:ext uri="{BB962C8B-B14F-4D97-AF65-F5344CB8AC3E}">
        <p14:creationId xmlns:p14="http://schemas.microsoft.com/office/powerpoint/2010/main" val="115128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72</a:t>
            </a:fld>
            <a:endParaRPr lang="en-US" dirty="0"/>
          </a:p>
        </p:txBody>
      </p:sp>
    </p:spTree>
    <p:extLst>
      <p:ext uri="{BB962C8B-B14F-4D97-AF65-F5344CB8AC3E}">
        <p14:creationId xmlns:p14="http://schemas.microsoft.com/office/powerpoint/2010/main" val="1868027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73</a:t>
            </a:fld>
            <a:endParaRPr lang="en-US" dirty="0"/>
          </a:p>
        </p:txBody>
      </p:sp>
    </p:spTree>
    <p:extLst>
      <p:ext uri="{BB962C8B-B14F-4D97-AF65-F5344CB8AC3E}">
        <p14:creationId xmlns:p14="http://schemas.microsoft.com/office/powerpoint/2010/main" val="361540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74</a:t>
            </a:fld>
            <a:endParaRPr lang="en-US" dirty="0"/>
          </a:p>
        </p:txBody>
      </p:sp>
    </p:spTree>
    <p:extLst>
      <p:ext uri="{BB962C8B-B14F-4D97-AF65-F5344CB8AC3E}">
        <p14:creationId xmlns:p14="http://schemas.microsoft.com/office/powerpoint/2010/main" val="2002597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76</a:t>
            </a:fld>
            <a:endParaRPr lang="en-US" dirty="0"/>
          </a:p>
        </p:txBody>
      </p:sp>
    </p:spTree>
    <p:extLst>
      <p:ext uri="{BB962C8B-B14F-4D97-AF65-F5344CB8AC3E}">
        <p14:creationId xmlns:p14="http://schemas.microsoft.com/office/powerpoint/2010/main" val="14231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22</a:t>
            </a:fld>
            <a:endParaRPr lang="en-US" dirty="0"/>
          </a:p>
        </p:txBody>
      </p:sp>
    </p:spTree>
    <p:extLst>
      <p:ext uri="{BB962C8B-B14F-4D97-AF65-F5344CB8AC3E}">
        <p14:creationId xmlns:p14="http://schemas.microsoft.com/office/powerpoint/2010/main" val="1555815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4" name="Shape 14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1475" name="Shape 14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81</a:t>
            </a:fld>
            <a:endParaRPr lang="en-US"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455207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Shape 14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2" name="Shape 14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546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 AM</a:t>
            </a:r>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86</a:t>
            </a:fld>
            <a:endParaRPr lang="en-US"/>
          </a:p>
        </p:txBody>
      </p:sp>
    </p:spTree>
    <p:extLst>
      <p:ext uri="{BB962C8B-B14F-4D97-AF65-F5344CB8AC3E}">
        <p14:creationId xmlns:p14="http://schemas.microsoft.com/office/powerpoint/2010/main" val="1702831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42486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8" name="Shape 178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 mentioned in the opening, the purpose of this training is not to review all required interventions, rather to focus on the most important aspect of the work: engaging in the TAIS continuous improvement process. </a:t>
            </a:r>
          </a:p>
          <a:p>
            <a:pPr marL="16510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Now we are going to take a look at the first quadrant of the continuous improvement process, data analysis.</a:t>
            </a:r>
          </a:p>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9" name="Shape 178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5732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Shape 2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0" name="Shape 2120"/>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Provide the participants time to read this quote.  Then inform them that as we move through each section, especially data analysis and needs assessment, the underlying message in this quote w section think about what this quote means to each step in the continuous improvement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Provide the participants time to read this quote. </a:t>
            </a:r>
          </a:p>
        </p:txBody>
      </p:sp>
      <p:sp>
        <p:nvSpPr>
          <p:cNvPr id="2121" name="Shape 2121"/>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0048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91</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58052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Shape 1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5" name="Shape 198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Explain that as a group, you will assess the above problem statement according to the criteria in the tool.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Ask that the group help as you assess the problem statement according to each piece of the criteria by giving a “thumbs up,” “thumbs down,” or something in between.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Tell them that the end goal will be to produce an even better problem statement. </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86" name="Shape 198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1867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4" name="Shape 2064"/>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Here is an example of a revised problem statement that addresses the criteria that were not followed previously.  </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Perhaps quickly run the new problem statement through the criteria to illustrate – especially highlight no causation and one manageable issue.</a:t>
            </a:r>
          </a:p>
          <a:p>
            <a:pPr marL="0" marR="0" lvl="0" indent="0" algn="l" rtl="0">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600" b="1"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Encourage sharing out, if appropriate.</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the group does not raise the point, explain that when we see the words “due to,” we are assigning blame.</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OPTIONAL ACTIVITY</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Perhaps give the group some time to re-write the problem statement using the lessons learned from the criteria tool.  Have them share out what they came up with. Allow the group to assess each one that is shared.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(7-10min)</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65" name="Shape 2065"/>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6323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Transition slide for next step in the process.</a:t>
            </a:r>
          </a:p>
        </p:txBody>
      </p:sp>
      <p:sp>
        <p:nvSpPr>
          <p:cNvPr id="2169" name="Shape 216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10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23</a:t>
            </a:fld>
            <a:endParaRPr lang="en-US" dirty="0"/>
          </a:p>
        </p:txBody>
      </p:sp>
    </p:spTree>
    <p:extLst>
      <p:ext uri="{BB962C8B-B14F-4D97-AF65-F5344CB8AC3E}">
        <p14:creationId xmlns:p14="http://schemas.microsoft.com/office/powerpoint/2010/main" val="56385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Shape 2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4" name="Shape 221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the root cause analysis is to identify possible reasons </a:t>
            </a:r>
            <a:r>
              <a:rPr lang="en-US" sz="1200" b="1" i="0" u="none" strike="noStrike" cap="none">
                <a:solidFill>
                  <a:schemeClr val="dk1"/>
                </a:solidFill>
                <a:latin typeface="Arial"/>
                <a:ea typeface="Arial"/>
                <a:cs typeface="Arial"/>
                <a:sym typeface="Arial"/>
              </a:rPr>
              <a:t>WHY</a:t>
            </a:r>
            <a:r>
              <a:rPr lang="en-US" sz="1200" b="0" i="0" u="none" strike="noStrike" cap="none">
                <a:solidFill>
                  <a:schemeClr val="dk1"/>
                </a:solidFill>
                <a:latin typeface="Arial"/>
                <a:ea typeface="Arial"/>
                <a:cs typeface="Arial"/>
                <a:sym typeface="Arial"/>
              </a:rPr>
              <a:t> the problem is occurring. Digging beneath the surface of the common assumptions that are often made when attempting to fix the problems we see. Understanding the root cause will lead to a more effective plan that addresses the real issues and is not based on assumptions.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Once we have analyzed the data and gained a clear understanding of what the data says through the development of problem statements, we can effectively begin to drill into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these problems exist. The needs assessment, or root cause analysis, will help us understand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problems, or gaps in data, exist.</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is significant because it helps answer WHY the problem (or gap based on data) exists. Determining a reason WHY a gap exists, especially one that</a:t>
            </a:r>
            <a:r>
              <a:rPr lang="en-US" sz="1200" b="1" i="0" u="none" strike="noStrike" cap="none">
                <a:solidFill>
                  <a:schemeClr val="dk1"/>
                </a:solidFill>
                <a:latin typeface="Arial"/>
                <a:ea typeface="Arial"/>
                <a:cs typeface="Arial"/>
                <a:sym typeface="Arial"/>
              </a:rPr>
              <a:t> isn’t an obvious reason why,</a:t>
            </a:r>
            <a:r>
              <a:rPr lang="en-US" sz="1200" b="0" i="0" u="none" strike="noStrike" cap="none">
                <a:solidFill>
                  <a:schemeClr val="dk1"/>
                </a:solidFill>
                <a:latin typeface="Arial"/>
                <a:ea typeface="Arial"/>
                <a:cs typeface="Arial"/>
                <a:sym typeface="Arial"/>
              </a:rPr>
              <a:t> gives us insight as to HOW best to address the problem in the planning phase of the process.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t>
            </a:r>
            <a:r>
              <a:rPr lang="en-US" sz="1200" b="1" i="0" u="none" strike="noStrike" cap="none">
                <a:solidFill>
                  <a:schemeClr val="dk1"/>
                </a:solidFill>
                <a:latin typeface="Arial"/>
                <a:ea typeface="Arial"/>
                <a:cs typeface="Arial"/>
                <a:sym typeface="Arial"/>
              </a:rPr>
              <a:t>is a hypothesis </a:t>
            </a:r>
            <a:r>
              <a:rPr lang="en-US" sz="1200" b="0" i="0" u="none" strike="noStrike" cap="none">
                <a:solidFill>
                  <a:schemeClr val="dk1"/>
                </a:solidFill>
                <a:latin typeface="Arial"/>
                <a:ea typeface="Arial"/>
                <a:cs typeface="Arial"/>
                <a:sym typeface="Arial"/>
              </a:rPr>
              <a:t>for the problem statement. This hypothesis sets the context for us to treat the deeper issues, below the surface of the problem statement. This hypothesis is a data grounded, proposed reason why this problem is occurring. However, there are no absolutes when it comes to determining whether or not the “right” root cause has been identified. </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analysis process allows one to </a:t>
            </a:r>
            <a:r>
              <a:rPr lang="en-US" sz="1200" b="1" i="0" u="none" strike="noStrike" cap="none">
                <a:solidFill>
                  <a:schemeClr val="dk1"/>
                </a:solidFill>
                <a:latin typeface="Arial"/>
                <a:ea typeface="Arial"/>
                <a:cs typeface="Arial"/>
                <a:sym typeface="Arial"/>
              </a:rPr>
              <a:t>drill deep below the surface</a:t>
            </a:r>
            <a:r>
              <a:rPr lang="en-US" sz="1200" b="0" i="0" u="none" strike="noStrike" cap="none">
                <a:solidFill>
                  <a:schemeClr val="dk1"/>
                </a:solidFill>
                <a:latin typeface="Arial"/>
                <a:ea typeface="Arial"/>
                <a:cs typeface="Arial"/>
                <a:sym typeface="Arial"/>
              </a:rPr>
              <a:t> reasons why. Drilling deep enough helps better identify the root cause, thus allowing us to select the best possible strategy later in the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Arial"/>
                <a:ea typeface="Arial"/>
                <a:cs typeface="Arial"/>
                <a:sym typeface="Arial"/>
              </a:rPr>
              <a:t>Facilitator Note</a:t>
            </a:r>
            <a:r>
              <a:rPr lang="en-US" sz="1200" b="0" i="1"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Arial"/>
                <a:ea typeface="Arial"/>
                <a:cs typeface="Arial"/>
                <a:sym typeface="Arial"/>
              </a:rPr>
              <a:t>Acknowledge those who may already work with a root cause analysis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5" name="Shape 221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47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Shape 2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9" name="Shape 22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first phase of this analysis is called the 10, 5, 5</a:t>
            </a:r>
          </a:p>
          <a:p>
            <a:pPr marL="622300" marR="0" lvl="1" indent="-171450" algn="l" rtl="0">
              <a:spcBef>
                <a:spcPts val="0"/>
              </a:spcBef>
              <a:spcAft>
                <a:spcPts val="0"/>
              </a:spcAft>
              <a:buClr>
                <a:schemeClr val="dk1"/>
              </a:buClr>
              <a:buSzPct val="25000"/>
              <a:buFont typeface="Arial"/>
              <a:buChar char="•"/>
            </a:pPr>
            <a:r>
              <a:rPr lang="en-US" sz="1200" b="1" i="0" u="none" strike="noStrike" cap="none">
                <a:solidFill>
                  <a:schemeClr val="dk1"/>
                </a:solidFill>
                <a:latin typeface="Arial"/>
                <a:ea typeface="Arial"/>
                <a:cs typeface="Arial"/>
                <a:sym typeface="Arial"/>
              </a:rPr>
              <a:t>10, 5, 5-</a:t>
            </a:r>
            <a:r>
              <a:rPr lang="en-US" sz="1200" b="0" i="0" u="none" strike="noStrike" cap="none">
                <a:solidFill>
                  <a:schemeClr val="dk1"/>
                </a:solidFill>
                <a:latin typeface="Arial"/>
                <a:ea typeface="Arial"/>
                <a:cs typeface="Arial"/>
                <a:sym typeface="Arial"/>
              </a:rPr>
              <a:t>--This is a group brainstorming process meant to begin conversations around the possible reasons WHY the problems or gaps exist.</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This process establishes multiple hypothesis to a given problem statement.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this activity is to stretch brainstorming beyond the surface level or common reasons “why.”</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In a minute, starting with the drafted problem statement written on your poster, you’re going to be given time </a:t>
            </a:r>
            <a:r>
              <a:rPr lang="en-US" sz="1200" b="1" i="0" u="none" strike="noStrike" cap="none">
                <a:solidFill>
                  <a:schemeClr val="dk1"/>
                </a:solidFill>
                <a:latin typeface="Arial"/>
                <a:ea typeface="Arial"/>
                <a:cs typeface="Arial"/>
                <a:sym typeface="Arial"/>
              </a:rPr>
              <a:t>individually </a:t>
            </a:r>
            <a:r>
              <a:rPr lang="en-US" sz="1200" b="0" i="0" u="none" strike="noStrike" cap="none">
                <a:solidFill>
                  <a:schemeClr val="dk1"/>
                </a:solidFill>
                <a:latin typeface="Arial"/>
                <a:ea typeface="Arial"/>
                <a:cs typeface="Arial"/>
                <a:sym typeface="Arial"/>
              </a:rPr>
              <a:t>to come up with a list of reasons why the problem is occurring </a:t>
            </a:r>
            <a:r>
              <a:rPr lang="en-US" sz="1200" b="0" i="0" u="none" strike="noStrike" cap="none">
                <a:solidFill>
                  <a:srgbClr val="FF0000"/>
                </a:solidFill>
                <a:latin typeface="Arial"/>
                <a:ea typeface="Arial"/>
                <a:cs typeface="Arial"/>
                <a:sym typeface="Arial"/>
              </a:rPr>
              <a:t>AND THEN YOU WILL BE GIVEN TIME TO WORK WHOLE GROUP TO COMBINE YOUR POSSIBLE REASONS WHY THE GAP EXISTS.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There are no wrong answers so record whatever possible reasons come to mind that problem is occurring. However, it’s important to note that data will need to be referenced in order to avoid subjectivity and opinion based reasons moving forward.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Handout 8: Root Cause Analysis activity</a:t>
            </a:r>
          </a:p>
          <a:p>
            <a:pPr marL="457200" marR="0" lvl="1"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0" name="Shape 22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6061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Shape 2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8" name="Shape 232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Often times we expend energy in solving issues that are beyond our direct control but perhaps we still have influence over.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order to make urgent changes that have a strong impact, we want to focus our attention on what we can directly control.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next phase, you will sort through the list of 20 reasons and begin to decide which of those ideas can we control and which might we only have an influence over.</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29" name="Shape 232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97168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Shape 2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9" name="Shape 23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phase to this process is</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called </a:t>
            </a:r>
            <a:r>
              <a:rPr lang="en-US" sz="1200" b="1" i="0" u="none" strike="noStrike" cap="none">
                <a:solidFill>
                  <a:schemeClr val="dk1"/>
                </a:solidFill>
                <a:latin typeface="Arial"/>
                <a:ea typeface="Arial"/>
                <a:cs typeface="Arial"/>
                <a:sym typeface="Arial"/>
              </a:rPr>
              <a:t>5 Whys.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 consensus has been reached, the 5 Whys will provide an opportunity for teams to dig deeper into why 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answer to the last question becomes the possible root cause.</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Know that 5 is not a magic number, it’s possible your team may want to explore up to 7 “whys” and in other cases, only 3.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Let’s revisit our example...</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70" name="Shape 23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88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calculate the STAAR portion of the Student Achievement domain, TEA will average the percentage of students who achieve each of the three performance levels: approaches grade level, meets grade level, and masters grade level.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24</a:t>
            </a:fld>
            <a:endParaRPr lang="en-US" dirty="0"/>
          </a:p>
        </p:txBody>
      </p:sp>
    </p:spTree>
    <p:extLst>
      <p:ext uri="{BB962C8B-B14F-4D97-AF65-F5344CB8AC3E}">
        <p14:creationId xmlns:p14="http://schemas.microsoft.com/office/powerpoint/2010/main" val="77746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25</a:t>
            </a:fld>
            <a:endParaRPr lang="en-US" dirty="0"/>
          </a:p>
        </p:txBody>
      </p:sp>
    </p:spTree>
    <p:extLst>
      <p:ext uri="{BB962C8B-B14F-4D97-AF65-F5344CB8AC3E}">
        <p14:creationId xmlns:p14="http://schemas.microsoft.com/office/powerpoint/2010/main" val="17781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64A0E-7E47-5649-B75C-84712CE8C2F5}"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64A0E-7E47-5649-B75C-84712CE8C2F5}" type="datetimeFigureOut">
              <a:rPr lang="en-US" smtClean="0"/>
              <a:t>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2/8/18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chapa@esc1.net"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hyperlink" Target="https://rptsvr1.tea.texas.gov/perfreport/account/"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inyurl.com/ELLDay4" TargetMode="External"/><Relationship Id="rId3"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22.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tinyurl.com/ELLRGCCIS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1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ea.texas.gov/A-F/" TargetMode="Externa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 Id="rId3"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s://goo.gl/RKDUy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7.emf"/></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6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1.png"/></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ELL </a:t>
            </a:r>
            <a:r>
              <a:rPr lang="en-US" sz="500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Leadership Academy</a:t>
            </a:r>
            <a:endParaRPr lang="en-US" sz="5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6" name="Text Placeholder 5"/>
          <p:cNvSpPr>
            <a:spLocks noGrp="1"/>
          </p:cNvSpPr>
          <p:nvPr>
            <p:ph type="subTitle" idx="1"/>
          </p:nvPr>
        </p:nvSpPr>
        <p:spPr>
          <a:xfrm>
            <a:off x="2387944" y="4501692"/>
            <a:ext cx="6403743" cy="990600"/>
          </a:xfrm>
        </p:spPr>
        <p:txBody>
          <a:bodyPr>
            <a:noAutofit/>
          </a:bodyPr>
          <a:lstStyle/>
          <a:p>
            <a:r>
              <a:rPr lang="en-US" sz="1800" b="1" dirty="0"/>
              <a:t>Karina E. Chapa, </a:t>
            </a:r>
            <a:r>
              <a:rPr lang="en-US" sz="1800" b="1" dirty="0" smtClean="0"/>
              <a:t>M.Ed</a:t>
            </a:r>
            <a:r>
              <a:rPr lang="en-US" sz="1800" b="1" dirty="0"/>
              <a:t>.</a:t>
            </a:r>
          </a:p>
          <a:p>
            <a:r>
              <a:rPr lang="en-US" sz="1800" dirty="0"/>
              <a:t>Language Proficiency, </a:t>
            </a:r>
            <a:r>
              <a:rPr lang="en-US" sz="1800" dirty="0" err="1"/>
              <a:t>Biliteracy</a:t>
            </a:r>
            <a:r>
              <a:rPr lang="en-US" sz="1800" dirty="0"/>
              <a:t> </a:t>
            </a:r>
            <a:r>
              <a:rPr lang="en-US" sz="1800" dirty="0" smtClean="0"/>
              <a:t>and Cultural </a:t>
            </a:r>
            <a:r>
              <a:rPr lang="en-US" sz="1800" dirty="0"/>
              <a:t>Diversity Director</a:t>
            </a:r>
          </a:p>
          <a:p>
            <a:r>
              <a:rPr lang="en-US" sz="1800" u="sng" dirty="0" smtClean="0">
                <a:hlinkClick r:id="rId2"/>
              </a:rPr>
              <a:t>kchapa@esc1.net</a:t>
            </a:r>
            <a:endParaRPr lang="en-US" sz="1800" u="sng" dirty="0" smtClean="0"/>
          </a:p>
          <a:p>
            <a:r>
              <a:rPr lang="en-US" sz="1800" dirty="0" smtClean="0"/>
              <a:t>Twitter @esc1bilingual @</a:t>
            </a:r>
            <a:r>
              <a:rPr lang="en-US" sz="1800" dirty="0" err="1" smtClean="0"/>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63" y="4449440"/>
            <a:ext cx="1486244" cy="1481086"/>
          </a:xfrm>
          <a:prstGeom prst="rect">
            <a:avLst/>
          </a:prstGeom>
        </p:spPr>
      </p:pic>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3322320"/>
            <a:ext cx="5836920" cy="1676400"/>
          </a:xfrm>
        </p:spPr>
        <p:txBody>
          <a:bodyPr>
            <a:normAutofit fontScale="90000"/>
          </a:bodyPr>
          <a:lstStyle/>
          <a:p>
            <a:r>
              <a:rPr lang="en-US" dirty="0" smtClean="0"/>
              <a:t>Indexes and safeguards reports</a:t>
            </a:r>
            <a:endParaRPr lang="en-US" dirty="0"/>
          </a:p>
        </p:txBody>
      </p:sp>
      <p:sp>
        <p:nvSpPr>
          <p:cNvPr id="3" name="Text Placeholder 2"/>
          <p:cNvSpPr>
            <a:spLocks noGrp="1"/>
          </p:cNvSpPr>
          <p:nvPr>
            <p:ph type="body" idx="1"/>
          </p:nvPr>
        </p:nvSpPr>
        <p:spPr>
          <a:xfrm>
            <a:off x="762000" y="5196840"/>
            <a:ext cx="7543800" cy="914400"/>
          </a:xfrm>
        </p:spPr>
        <p:txBody>
          <a:bodyPr>
            <a:normAutofit/>
          </a:bodyPr>
          <a:lstStyle/>
          <a:p>
            <a:r>
              <a:rPr lang="en-US" dirty="0">
                <a:hlinkClick r:id="rId2"/>
              </a:rPr>
              <a:t>https://rptsvr1.tea.texas.gov/perfreport/account</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37560"/>
            <a:ext cx="1615440" cy="1615440"/>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97523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4572000"/>
            <a:ext cx="7543800" cy="1600200"/>
          </a:xfrm>
        </p:spPr>
        <p:txBody>
          <a:bodyPr>
            <a:normAutofit/>
          </a:bodyPr>
          <a:lstStyle/>
          <a:p>
            <a:pPr algn="ctr"/>
            <a:r>
              <a:rPr lang="en-US" dirty="0" smtClean="0"/>
              <a:t>Small Group Discussion</a:t>
            </a:r>
            <a:endParaRPr lang="en-US" dirty="0"/>
          </a:p>
        </p:txBody>
      </p:sp>
      <p:sp>
        <p:nvSpPr>
          <p:cNvPr id="3" name="Content Placeholder 2"/>
          <p:cNvSpPr>
            <a:spLocks noGrp="1"/>
          </p:cNvSpPr>
          <p:nvPr>
            <p:ph idx="1"/>
          </p:nvPr>
        </p:nvSpPr>
        <p:spPr/>
        <p:txBody>
          <a:bodyPr>
            <a:normAutofit/>
          </a:bodyPr>
          <a:lstStyle/>
          <a:p>
            <a:r>
              <a:rPr lang="en-US" sz="3600" dirty="0" smtClean="0"/>
              <a:t>How can I use this information at my campus/district?</a:t>
            </a:r>
          </a:p>
          <a:p>
            <a:r>
              <a:rPr lang="en-US" sz="3600" dirty="0" smtClean="0"/>
              <a:t>Why is it important?</a:t>
            </a:r>
            <a:endParaRPr lang="en-US" sz="3600" dirty="0"/>
          </a:p>
        </p:txBody>
      </p:sp>
      <p:sp>
        <p:nvSpPr>
          <p:cNvPr id="6" name="Footer Placeholder 5"/>
          <p:cNvSpPr>
            <a:spLocks noGrp="1"/>
          </p:cNvSpPr>
          <p:nvPr>
            <p:ph type="ftr" sz="quarter" idx="11"/>
          </p:nvPr>
        </p:nvSpPr>
        <p:spPr>
          <a:xfrm>
            <a:off x="2117722" y="6223045"/>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48081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99163" y="587892"/>
            <a:ext cx="3657600" cy="3984108"/>
          </a:xfrm>
        </p:spPr>
        <p:txBody>
          <a:bodyPr/>
          <a:lstStyle/>
          <a:p>
            <a:r>
              <a:rPr lang="en-US" b="1" dirty="0" smtClean="0"/>
              <a:t>Content Objective</a:t>
            </a:r>
          </a:p>
          <a:p>
            <a:pPr marL="0" indent="0">
              <a:buNone/>
            </a:pPr>
            <a:endParaRPr lang="en-US" sz="2400" dirty="0" smtClean="0"/>
          </a:p>
          <a:p>
            <a:pPr marL="0" indent="0">
              <a:buNone/>
            </a:pPr>
            <a:r>
              <a:rPr lang="en-US" sz="2400" dirty="0" smtClean="0"/>
              <a:t>Today </a:t>
            </a:r>
            <a:r>
              <a:rPr lang="en-US" sz="2400" dirty="0"/>
              <a:t>I </a:t>
            </a:r>
            <a:r>
              <a:rPr lang="en-US" sz="2400" u="sng" dirty="0" smtClean="0"/>
              <a:t>analyzed</a:t>
            </a:r>
            <a:r>
              <a:rPr lang="en-US" sz="2400" dirty="0" smtClean="0"/>
              <a:t> different </a:t>
            </a:r>
            <a:r>
              <a:rPr lang="en-US" sz="2400" b="1" dirty="0" smtClean="0"/>
              <a:t>accountability systems </a:t>
            </a:r>
            <a:r>
              <a:rPr lang="en-US" sz="2400" dirty="0" smtClean="0"/>
              <a:t>and the impact they have on the instruction of English Language Learners.</a:t>
            </a:r>
            <a:endParaRPr lang="en-US" sz="2400" dirty="0"/>
          </a:p>
        </p:txBody>
      </p:sp>
      <p:sp>
        <p:nvSpPr>
          <p:cNvPr id="4" name="Content Placeholder 3"/>
          <p:cNvSpPr>
            <a:spLocks noGrp="1"/>
          </p:cNvSpPr>
          <p:nvPr>
            <p:ph sz="half" idx="2"/>
          </p:nvPr>
        </p:nvSpPr>
        <p:spPr>
          <a:xfrm>
            <a:off x="4760286" y="821250"/>
            <a:ext cx="3657600" cy="3127249"/>
          </a:xfrm>
        </p:spPr>
        <p:txBody>
          <a:bodyPr/>
          <a:lstStyle/>
          <a:p>
            <a:r>
              <a:rPr lang="en-US" b="1" dirty="0" smtClean="0"/>
              <a:t>Language Objective</a:t>
            </a:r>
          </a:p>
          <a:p>
            <a:pPr marL="0" indent="0">
              <a:buNone/>
            </a:pPr>
            <a:endParaRPr lang="en-US" sz="2400" dirty="0" smtClean="0"/>
          </a:p>
          <a:p>
            <a:pPr marL="0" indent="0">
              <a:buNone/>
            </a:pPr>
            <a:r>
              <a:rPr lang="en-US" sz="2400" dirty="0" smtClean="0"/>
              <a:t>Today </a:t>
            </a:r>
            <a:r>
              <a:rPr lang="en-US" sz="2400"/>
              <a:t>I </a:t>
            </a:r>
            <a:r>
              <a:rPr lang="en-US" sz="2400" u="sng" smtClean="0"/>
              <a:t>discuss</a:t>
            </a:r>
            <a:r>
              <a:rPr lang="en-US" sz="2400" smtClean="0"/>
              <a:t> </a:t>
            </a:r>
            <a:r>
              <a:rPr lang="en-US" sz="2400" dirty="0" smtClean="0"/>
              <a:t>how different </a:t>
            </a:r>
            <a:r>
              <a:rPr lang="en-US" sz="2400" b="1" dirty="0" smtClean="0"/>
              <a:t>accountability systems</a:t>
            </a:r>
            <a:r>
              <a:rPr lang="en-US" sz="2400" dirty="0" smtClean="0"/>
              <a:t> impact my school and my 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051841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Exit Tickets</a:t>
            </a:r>
            <a:endParaRPr lang="en-US" dirty="0"/>
          </a:p>
        </p:txBody>
      </p:sp>
      <p:sp>
        <p:nvSpPr>
          <p:cNvPr id="4" name="Content Placeholder 3"/>
          <p:cNvSpPr>
            <a:spLocks noGrp="1"/>
          </p:cNvSpPr>
          <p:nvPr>
            <p:ph idx="1"/>
          </p:nvPr>
        </p:nvSpPr>
        <p:spPr>
          <a:xfrm>
            <a:off x="761792" y="1317812"/>
            <a:ext cx="7543800" cy="3886200"/>
          </a:xfrm>
        </p:spPr>
        <p:txBody>
          <a:bodyPr>
            <a:normAutofit/>
          </a:bodyPr>
          <a:lstStyle/>
          <a:p>
            <a:r>
              <a:rPr lang="en-US" sz="2800" dirty="0" smtClean="0"/>
              <a:t>Write a “Tweet” about something you learned today (120 characters or less). </a:t>
            </a:r>
          </a:p>
          <a:p>
            <a:r>
              <a:rPr lang="en-US" sz="2800" dirty="0" smtClean="0"/>
              <a:t>Don’t forget to hash-tag it! </a:t>
            </a:r>
          </a:p>
          <a:p>
            <a:endParaRPr lang="en-US" sz="2800" dirty="0"/>
          </a:p>
          <a:p>
            <a:pPr marL="0" indent="0" algn="ctr">
              <a:buNone/>
            </a:pPr>
            <a:r>
              <a:rPr lang="en-US" sz="3200" b="1" dirty="0">
                <a:hlinkClick r:id="rId2"/>
              </a:rPr>
              <a:t>https://</a:t>
            </a:r>
            <a:r>
              <a:rPr lang="en-US" sz="3200" b="1" dirty="0" smtClean="0">
                <a:hlinkClick r:id="rId2"/>
              </a:rPr>
              <a:t>tinyurl.com/ELLDay4</a:t>
            </a:r>
            <a:endParaRPr lang="en-US" sz="3200" b="1" dirty="0" smtClean="0"/>
          </a:p>
          <a:p>
            <a:pPr marL="0" indent="0">
              <a:buNone/>
            </a:pPr>
            <a:r>
              <a:rPr lang="en-US" sz="2800" dirty="0"/>
              <a:t> </a:t>
            </a:r>
            <a:endParaRPr lang="en-US" sz="2800" dirty="0" smtClean="0"/>
          </a:p>
          <a:p>
            <a:endParaRPr lang="en-US" sz="2800" dirty="0"/>
          </a:p>
          <a:p>
            <a:pPr marL="0" indent="0">
              <a:buNone/>
            </a:pPr>
            <a:endParaRPr lang="en-US" sz="2800" dirty="0" smtClean="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43679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Gracias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a:t>
            </a:r>
            <a:r>
              <a:rPr lang="en-US" sz="2000" dirty="0" smtClean="0"/>
              <a:t>esc1bilingual @</a:t>
            </a:r>
            <a:r>
              <a:rPr lang="en-US" sz="2000" dirty="0" err="1" smtClean="0"/>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81052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61168" cy="1600200"/>
          </a:xfrm>
        </p:spPr>
        <p:txBody>
          <a:bodyPr>
            <a:normAutofit/>
          </a:bodyPr>
          <a:lstStyle/>
          <a:p>
            <a:pPr algn="ctr"/>
            <a:r>
              <a:rPr lang="en-US" sz="4400" dirty="0" smtClean="0"/>
              <a:t>Region One ESC</a:t>
            </a:r>
            <a:endParaRPr lang="en-US" sz="4400" dirty="0"/>
          </a:p>
        </p:txBody>
      </p:sp>
      <p:pic>
        <p:nvPicPr>
          <p:cNvPr id="3" name="Picture 2" descr="region01 (dragged).pdf"/>
          <p:cNvPicPr>
            <a:picLocks noChangeAspect="1"/>
          </p:cNvPicPr>
          <p:nvPr/>
        </p:nvPicPr>
        <p:blipFill rotWithShape="1">
          <a:blip r:embed="rId2">
            <a:extLst>
              <a:ext uri="{28A0092B-C50C-407E-A947-70E740481C1C}">
                <a14:useLocalDpi xmlns:a14="http://schemas.microsoft.com/office/drawing/2010/main" val="0"/>
              </a:ext>
            </a:extLst>
          </a:blip>
          <a:srcRect t="13987" b="27506"/>
          <a:stretch/>
        </p:blipFill>
        <p:spPr>
          <a:xfrm>
            <a:off x="1221394" y="437947"/>
            <a:ext cx="6505252" cy="4925512"/>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478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133297"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23509"/>
          <a:stretch/>
        </p:blipFill>
        <p:spPr>
          <a:xfrm rot="16200000">
            <a:off x="2351651" y="-980434"/>
            <a:ext cx="4437162" cy="7542135"/>
          </a:xfrm>
          <a:prstGeom prst="rect">
            <a:avLst/>
          </a:prstGeom>
        </p:spPr>
      </p:pic>
    </p:spTree>
    <p:extLst>
      <p:ext uri="{BB962C8B-B14F-4D97-AF65-F5344CB8AC3E}">
        <p14:creationId xmlns:p14="http://schemas.microsoft.com/office/powerpoint/2010/main" val="6354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6"/>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055782" y="617220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46223" t="4302" b="4679"/>
          <a:stretch/>
        </p:blipFill>
        <p:spPr>
          <a:xfrm rot="16200000">
            <a:off x="2569633" y="-1527545"/>
            <a:ext cx="4047735" cy="8907108"/>
          </a:xfrm>
          <a:prstGeom prst="rect">
            <a:avLst/>
          </a:prstGeom>
        </p:spPr>
      </p:pic>
      <p:sp>
        <p:nvSpPr>
          <p:cNvPr id="5" name="Rectangle 4"/>
          <p:cNvSpPr/>
          <p:nvPr/>
        </p:nvSpPr>
        <p:spPr>
          <a:xfrm>
            <a:off x="8569811" y="2647055"/>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8569811" y="3499796"/>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8569811" y="4352537"/>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Striped Right Arrow 7"/>
          <p:cNvSpPr/>
          <p:nvPr/>
        </p:nvSpPr>
        <p:spPr>
          <a:xfrm>
            <a:off x="7833899" y="2504613"/>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7833899" y="341076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7860517" y="425163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92605" y="2647055"/>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2492605" y="3499796"/>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2492605" y="4352537"/>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Striped Right Arrow 13"/>
          <p:cNvSpPr/>
          <p:nvPr/>
        </p:nvSpPr>
        <p:spPr>
          <a:xfrm rot="10800000">
            <a:off x="3202872" y="2469002"/>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3215716" y="3375158"/>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0800000">
            <a:off x="3215716" y="425163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430256" y="2260597"/>
            <a:ext cx="684803"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19" name="TextBox 18"/>
          <p:cNvSpPr txBox="1"/>
          <p:nvPr/>
        </p:nvSpPr>
        <p:spPr>
          <a:xfrm>
            <a:off x="8432720" y="3130464"/>
            <a:ext cx="684803"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sp>
        <p:nvSpPr>
          <p:cNvPr id="20" name="TextBox 19"/>
          <p:cNvSpPr txBox="1"/>
          <p:nvPr/>
        </p:nvSpPr>
        <p:spPr>
          <a:xfrm>
            <a:off x="8432720" y="3983205"/>
            <a:ext cx="684803" cy="369332"/>
          </a:xfrm>
          <a:prstGeom prst="rect">
            <a:avLst/>
          </a:prstGeom>
          <a:noFill/>
        </p:spPr>
        <p:txBody>
          <a:bodyPr wrap="none" rtlCol="0">
            <a:spAutoFit/>
          </a:bodyPr>
          <a:lstStyle/>
          <a:p>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244755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12"/>
          <a:stretch/>
        </p:blipFill>
        <p:spPr>
          <a:xfrm rot="16200000">
            <a:off x="2984886" y="-1266986"/>
            <a:ext cx="3206794" cy="8675235"/>
          </a:xfrm>
          <a:prstGeom prst="rect">
            <a:avLst/>
          </a:prstGeom>
        </p:spPr>
      </p:pic>
      <p:sp>
        <p:nvSpPr>
          <p:cNvPr id="3" name="Rectangle 2"/>
          <p:cNvSpPr/>
          <p:nvPr/>
        </p:nvSpPr>
        <p:spPr>
          <a:xfrm>
            <a:off x="7086118" y="2279080"/>
            <a:ext cx="569738" cy="138881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triped Right Arrow 3"/>
          <p:cNvSpPr/>
          <p:nvPr/>
        </p:nvSpPr>
        <p:spPr>
          <a:xfrm rot="5400000">
            <a:off x="7066888" y="1649961"/>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65302" y="2374040"/>
            <a:ext cx="522259" cy="1293851"/>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Striped Right Arrow 5"/>
          <p:cNvSpPr/>
          <p:nvPr/>
        </p:nvSpPr>
        <p:spPr>
          <a:xfrm rot="5400000">
            <a:off x="2057914" y="174943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Index 2</a:t>
            </a: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
        <p:nvSpPr>
          <p:cNvPr id="10" name="TextBox 9"/>
          <p:cNvSpPr txBox="1"/>
          <p:nvPr/>
        </p:nvSpPr>
        <p:spPr>
          <a:xfrm>
            <a:off x="7089753" y="3673154"/>
            <a:ext cx="569387"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912770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stretch>
            <a:fillRect/>
          </a:stretch>
        </p:blipFill>
        <p:spPr>
          <a:xfrm rot="16200000">
            <a:off x="2522189" y="-1345185"/>
            <a:ext cx="4224739" cy="8535198"/>
          </a:xfrm>
          <a:prstGeom prst="rect">
            <a:avLst/>
          </a:prstGeom>
        </p:spPr>
      </p:pic>
      <p:sp>
        <p:nvSpPr>
          <p:cNvPr id="4" name="Rectangle 3"/>
          <p:cNvSpPr/>
          <p:nvPr/>
        </p:nvSpPr>
        <p:spPr>
          <a:xfrm>
            <a:off x="7756762" y="2611444"/>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triped Right Arrow 4"/>
          <p:cNvSpPr/>
          <p:nvPr/>
        </p:nvSpPr>
        <p:spPr>
          <a:xfrm rot="5400000">
            <a:off x="7606940" y="900494"/>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92605" y="2611443"/>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2445125" y="1060524"/>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8632" y="3594757"/>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2504475" y="3594756"/>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7768632" y="4595740"/>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2504475" y="4595739"/>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8231547" y="2480874"/>
            <a:ext cx="67061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sp>
        <p:nvSpPr>
          <p:cNvPr id="13" name="TextBox 12"/>
          <p:cNvSpPr txBox="1"/>
          <p:nvPr/>
        </p:nvSpPr>
        <p:spPr>
          <a:xfrm>
            <a:off x="8231547" y="3462276"/>
            <a:ext cx="670611" cy="523220"/>
          </a:xfrm>
          <a:prstGeom prst="rect">
            <a:avLst/>
          </a:prstGeom>
          <a:solidFill>
            <a:schemeClr val="bg1"/>
          </a:solidFill>
        </p:spPr>
        <p:txBody>
          <a:bodyPr wrap="square" rtlCol="0">
            <a:spAutoFit/>
          </a:bodyPr>
          <a:lstStyle/>
          <a:p>
            <a:r>
              <a:rPr lang="en-US" sz="1400" b="1" dirty="0" smtClean="0">
                <a:solidFill>
                  <a:srgbClr val="FF0000"/>
                </a:solidFill>
              </a:rPr>
              <a:t>-3%</a:t>
            </a:r>
          </a:p>
          <a:p>
            <a:r>
              <a:rPr lang="en-US" sz="1400" b="1" dirty="0" smtClean="0">
                <a:solidFill>
                  <a:srgbClr val="FF0000"/>
                </a:solidFill>
              </a:rPr>
              <a:t>+1%</a:t>
            </a:r>
            <a:endParaRPr lang="en-US" sz="1400" b="1" dirty="0">
              <a:solidFill>
                <a:srgbClr val="FF0000"/>
              </a:solidFill>
            </a:endParaRPr>
          </a:p>
        </p:txBody>
      </p:sp>
      <p:sp>
        <p:nvSpPr>
          <p:cNvPr id="14" name="TextBox 13"/>
          <p:cNvSpPr txBox="1"/>
          <p:nvPr/>
        </p:nvSpPr>
        <p:spPr>
          <a:xfrm>
            <a:off x="8223327" y="4464700"/>
            <a:ext cx="67883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7980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3"/>
          <a:stretch>
            <a:fillRect/>
          </a:stretch>
        </p:blipFill>
        <p:spPr>
          <a:xfrm rot="16200000">
            <a:off x="2544817" y="-1544611"/>
            <a:ext cx="4118255" cy="8893044"/>
          </a:xfrm>
          <a:prstGeom prst="rect">
            <a:avLst/>
          </a:prstGeom>
        </p:spPr>
      </p:pic>
      <p:sp>
        <p:nvSpPr>
          <p:cNvPr id="6" name="Rectangle 5"/>
          <p:cNvSpPr/>
          <p:nvPr/>
        </p:nvSpPr>
        <p:spPr>
          <a:xfrm>
            <a:off x="6593546" y="1911101"/>
            <a:ext cx="419085" cy="75969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6504909" y="78841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80966" y="1911101"/>
            <a:ext cx="462937" cy="759693"/>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Striped Right Arrow 8"/>
          <p:cNvSpPr/>
          <p:nvPr/>
        </p:nvSpPr>
        <p:spPr>
          <a:xfrm rot="5400000">
            <a:off x="1614256" y="78841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80966" y="3004097"/>
            <a:ext cx="462937" cy="1091117"/>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6602599" y="2992225"/>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7109650" y="3645084"/>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95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2018 A-F SYSTEM</a:t>
            </a:r>
            <a:endParaRPr lang="en-US" sz="6000" dirty="0"/>
          </a:p>
        </p:txBody>
      </p:sp>
      <p:sp>
        <p:nvSpPr>
          <p:cNvPr id="3" name="Text Placeholder 2"/>
          <p:cNvSpPr>
            <a:spLocks noGrp="1"/>
          </p:cNvSpPr>
          <p:nvPr>
            <p:ph type="subTitle" idx="1"/>
          </p:nvPr>
        </p:nvSpPr>
        <p:spPr/>
        <p:txBody>
          <a:bodyPr>
            <a:normAutofit/>
          </a:bodyPr>
          <a:lstStyle/>
          <a:p>
            <a:r>
              <a:rPr lang="en-US" dirty="0" smtClean="0"/>
              <a:t>Implementation of House Bill 22</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7771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260" y="3780078"/>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tx1"/>
                </a:solidFill>
                <a:latin typeface="Century Gothic" panose="020B0502020202020204" pitchFamily="34" charset="0"/>
              </a:rPr>
              <a:t>House Bill 22, 85</a:t>
            </a:r>
            <a:r>
              <a:rPr lang="en-US" sz="2025" b="1" baseline="30000" dirty="0">
                <a:solidFill>
                  <a:schemeClr val="tx1"/>
                </a:solidFill>
                <a:latin typeface="Century Gothic" panose="020B0502020202020204" pitchFamily="34" charset="0"/>
              </a:rPr>
              <a:t>th</a:t>
            </a:r>
            <a:r>
              <a:rPr lang="en-US" sz="2025" b="1" dirty="0">
                <a:solidFill>
                  <a:schemeClr val="tx1"/>
                </a:solidFill>
                <a:latin typeface="Century Gothic" panose="020B0502020202020204" pitchFamily="34" charset="0"/>
              </a:rPr>
              <a:t> Texas Legislature</a:t>
            </a:r>
            <a:endParaRPr lang="en-US" sz="2025" b="1" dirty="0">
              <a:solidFill>
                <a:schemeClr val="accent1">
                  <a:lumMod val="75000"/>
                </a:schemeClr>
              </a:solidFill>
              <a:latin typeface="Century Gothic" panose="020B0502020202020204" pitchFamily="34" charset="0"/>
            </a:endParaRPr>
          </a:p>
        </p:txBody>
      </p:sp>
      <p:cxnSp>
        <p:nvCxnSpPr>
          <p:cNvPr id="6" name="Straight Connector 5"/>
          <p:cNvCxnSpPr/>
          <p:nvPr/>
        </p:nvCxnSpPr>
        <p:spPr>
          <a:xfrm>
            <a:off x="655889" y="197945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260" y="4313363"/>
            <a:ext cx="4719792" cy="1200329"/>
          </a:xfrm>
          <a:prstGeom prst="rect">
            <a:avLst/>
          </a:prstGeom>
          <a:noFill/>
        </p:spPr>
        <p:txBody>
          <a:bodyPr wrap="square" rtlCol="0">
            <a:spAutoFit/>
          </a:bodyPr>
          <a:lstStyle/>
          <a:p>
            <a:r>
              <a:rPr lang="en-US" dirty="0" smtClean="0">
                <a:latin typeface="Century Gothic" panose="020B0502020202020204" pitchFamily="34" charset="0"/>
              </a:rPr>
              <a:t>The </a:t>
            </a:r>
            <a:r>
              <a:rPr lang="en-US" dirty="0">
                <a:latin typeface="Century Gothic" panose="020B0502020202020204" pitchFamily="34" charset="0"/>
              </a:rPr>
              <a:t>commissioner shall evaluate school district and campus performance and assign each district and campus an overall performance rating </a:t>
            </a:r>
            <a:r>
              <a:rPr lang="en-US" dirty="0" smtClean="0">
                <a:latin typeface="Century Gothic" panose="020B0502020202020204" pitchFamily="34" charset="0"/>
              </a:rPr>
              <a:t>of</a:t>
            </a:r>
            <a:endParaRPr lang="en-US" dirty="0">
              <a:latin typeface="Century Gothic" panose="020B0502020202020204" pitchFamily="34" charset="0"/>
            </a:endParaRPr>
          </a:p>
        </p:txBody>
      </p:sp>
      <p:sp>
        <p:nvSpPr>
          <p:cNvPr id="7" name="Title 1"/>
          <p:cNvSpPr txBox="1">
            <a:spLocks/>
          </p:cNvSpPr>
          <p:nvPr/>
        </p:nvSpPr>
        <p:spPr>
          <a:xfrm>
            <a:off x="586453" y="1120360"/>
            <a:ext cx="773939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r>
              <a:rPr lang="en-US" sz="3200" dirty="0">
                <a:solidFill>
                  <a:schemeClr val="tx1"/>
                </a:solidFill>
                <a:latin typeface="Century Gothic" panose="020B0502020202020204" pitchFamily="34" charset="0"/>
              </a:rPr>
              <a:t>Legislative Context</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98" y="3117531"/>
            <a:ext cx="2117047" cy="2789753"/>
          </a:xfrm>
          <a:prstGeom prst="rect">
            <a:avLst/>
          </a:prstGeom>
        </p:spPr>
      </p:pic>
      <p:cxnSp>
        <p:nvCxnSpPr>
          <p:cNvPr id="8" name="Straight Connector 7"/>
          <p:cNvCxnSpPr/>
          <p:nvPr/>
        </p:nvCxnSpPr>
        <p:spPr>
          <a:xfrm>
            <a:off x="718637" y="4201006"/>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59" y="5513692"/>
            <a:ext cx="3966078" cy="646331"/>
          </a:xfrm>
          <a:prstGeom prst="rect">
            <a:avLst/>
          </a:prstGeom>
          <a:noFill/>
        </p:spPr>
        <p:txBody>
          <a:bodyPr wrap="square" rtlCol="0">
            <a:spAutoFit/>
          </a:bodyPr>
          <a:lstStyle/>
          <a:p>
            <a:r>
              <a:rPr lang="en-US" sz="3600" b="1" dirty="0">
                <a:solidFill>
                  <a:schemeClr val="accent2"/>
                </a:solidFill>
                <a:latin typeface="Century Gothic" panose="020B0502020202020204" pitchFamily="34" charset="0"/>
              </a:rPr>
              <a:t>A   B   C   D</a:t>
            </a:r>
            <a:r>
              <a:rPr lang="en-US" sz="3000" dirty="0">
                <a:solidFill>
                  <a:schemeClr val="tx1">
                    <a:lumMod val="65000"/>
                    <a:lumOff val="35000"/>
                  </a:schemeClr>
                </a:solidFill>
                <a:latin typeface="Century Gothic" panose="020B0502020202020204" pitchFamily="34" charset="0"/>
              </a:rPr>
              <a:t> </a:t>
            </a:r>
            <a:r>
              <a:rPr lang="en-US" sz="3600" b="1" dirty="0">
                <a:solidFill>
                  <a:schemeClr val="accent2"/>
                </a:solidFill>
                <a:latin typeface="Century Gothic" panose="020B0502020202020204" pitchFamily="34" charset="0"/>
              </a:rPr>
              <a:t> </a:t>
            </a:r>
            <a:r>
              <a:rPr lang="en-US" sz="3000" dirty="0">
                <a:solidFill>
                  <a:schemeClr val="tx1">
                    <a:lumMod val="65000"/>
                    <a:lumOff val="35000"/>
                  </a:schemeClr>
                </a:solidFill>
                <a:latin typeface="Century Gothic" panose="020B0502020202020204" pitchFamily="34" charset="0"/>
              </a:rPr>
              <a:t>or</a:t>
            </a:r>
            <a:r>
              <a:rPr lang="en-US" sz="3600" b="1" dirty="0">
                <a:solidFill>
                  <a:schemeClr val="accent2"/>
                </a:solidFill>
                <a:latin typeface="Century Gothic" panose="020B0502020202020204" pitchFamily="34" charset="0"/>
              </a:rPr>
              <a:t>  F</a:t>
            </a:r>
            <a:endParaRPr lang="en-US" sz="3600" b="1" dirty="0">
              <a:latin typeface="Century Gothic" panose="020B0502020202020204" pitchFamily="34" charset="0"/>
            </a:endParaRPr>
          </a:p>
        </p:txBody>
      </p:sp>
      <p:sp>
        <p:nvSpPr>
          <p:cNvPr id="11" name="Triangle 10"/>
          <p:cNvSpPr/>
          <p:nvPr/>
        </p:nvSpPr>
        <p:spPr>
          <a:xfrm rot="5400000">
            <a:off x="2198100" y="2883242"/>
            <a:ext cx="258497" cy="21008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alphaModFix amt="52000"/>
            <a:extLst>
              <a:ext uri="{28A0092B-C50C-407E-A947-70E740481C1C}">
                <a14:useLocalDpi xmlns:a14="http://schemas.microsoft.com/office/drawing/2010/main" val="0"/>
              </a:ext>
            </a:extLst>
          </a:blip>
          <a:stretch>
            <a:fillRect/>
          </a:stretch>
        </p:blipFill>
        <p:spPr>
          <a:xfrm>
            <a:off x="717885" y="2282376"/>
            <a:ext cx="1232606" cy="12298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204" y="2282376"/>
            <a:ext cx="1232606" cy="1229891"/>
          </a:xfrm>
          <a:prstGeom prst="rect">
            <a:avLst/>
          </a:prstGeom>
        </p:spPr>
      </p:pic>
      <p:sp>
        <p:nvSpPr>
          <p:cNvPr id="19" name="Title 1"/>
          <p:cNvSpPr txBox="1">
            <a:spLocks/>
          </p:cNvSpPr>
          <p:nvPr/>
        </p:nvSpPr>
        <p:spPr>
          <a:xfrm>
            <a:off x="789658" y="2366617"/>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tx1">
                    <a:lumMod val="50000"/>
                    <a:lumOff val="50000"/>
                  </a:schemeClr>
                </a:solidFill>
                <a:latin typeface="Century Gothic" panose="020B0502020202020204" pitchFamily="34" charset="0"/>
              </a:rPr>
              <a:t>HB </a:t>
            </a:r>
          </a:p>
          <a:p>
            <a:pPr algn="ctr">
              <a:lnSpc>
                <a:spcPct val="100000"/>
              </a:lnSpc>
            </a:pPr>
            <a:r>
              <a:rPr lang="en-US" sz="1350" b="1" dirty="0">
                <a:solidFill>
                  <a:schemeClr val="tx1">
                    <a:lumMod val="50000"/>
                    <a:lumOff val="50000"/>
                  </a:schemeClr>
                </a:solidFill>
                <a:latin typeface="Century Gothic" panose="020B0502020202020204" pitchFamily="34" charset="0"/>
              </a:rPr>
              <a:t>2804</a:t>
            </a:r>
          </a:p>
        </p:txBody>
      </p:sp>
      <p:sp>
        <p:nvSpPr>
          <p:cNvPr id="20" name="Title 1"/>
          <p:cNvSpPr txBox="1">
            <a:spLocks/>
          </p:cNvSpPr>
          <p:nvPr/>
        </p:nvSpPr>
        <p:spPr>
          <a:xfrm>
            <a:off x="2776287" y="2365798"/>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HB </a:t>
            </a:r>
          </a:p>
          <a:p>
            <a:pPr algn="ctr">
              <a:lnSpc>
                <a:spcPct val="100000"/>
              </a:lnSpc>
            </a:pPr>
            <a:r>
              <a:rPr lang="en-US" sz="1350" b="1" dirty="0">
                <a:solidFill>
                  <a:schemeClr val="accent2"/>
                </a:solidFill>
                <a:latin typeface="Century Gothic" panose="020B0502020202020204" pitchFamily="34" charset="0"/>
              </a:rPr>
              <a:t>22</a:t>
            </a:r>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63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3805" y="535345"/>
            <a:ext cx="775544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New </a:t>
            </a:r>
            <a:r>
              <a:rPr lang="en-US" sz="3200" dirty="0">
                <a:solidFill>
                  <a:schemeClr val="tx1"/>
                </a:solidFill>
                <a:latin typeface="Century Gothic" panose="020B0502020202020204" pitchFamily="34" charset="0"/>
              </a:rPr>
              <a:t>Labels/Grades</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37" y="2718603"/>
            <a:ext cx="2117047" cy="2789753"/>
          </a:xfrm>
          <a:prstGeom prst="rect">
            <a:avLst/>
          </a:prstGeom>
        </p:spPr>
      </p:pic>
      <p:sp>
        <p:nvSpPr>
          <p:cNvPr id="9" name="TextBox 8"/>
          <p:cNvSpPr txBox="1"/>
          <p:nvPr/>
        </p:nvSpPr>
        <p:spPr>
          <a:xfrm>
            <a:off x="799163" y="2078300"/>
            <a:ext cx="5553052" cy="3683060"/>
          </a:xfrm>
          <a:prstGeom prst="rect">
            <a:avLst/>
          </a:prstGeom>
          <a:noFill/>
        </p:spPr>
        <p:txBody>
          <a:bodyPr wrap="square" rtlCol="0">
            <a:spAutoFit/>
          </a:bodyPr>
          <a:lstStyle/>
          <a:p>
            <a:pPr>
              <a:lnSpc>
                <a:spcPts val="5625"/>
              </a:lnSpc>
            </a:pPr>
            <a:r>
              <a:rPr lang="en-US" sz="3000" b="1" dirty="0">
                <a:solidFill>
                  <a:schemeClr val="accent2"/>
                </a:solidFill>
                <a:latin typeface="Century Gothic" panose="020B0502020202020204" pitchFamily="34" charset="0"/>
              </a:rPr>
              <a:t>A </a:t>
            </a:r>
            <a:r>
              <a:rPr lang="en-US" dirty="0">
                <a:latin typeface="Century Gothic" panose="020B0502020202020204" pitchFamily="34" charset="0"/>
              </a:rPr>
              <a:t>= Exemplary Performance   </a:t>
            </a:r>
            <a:endParaRPr lang="en-US" sz="3000" dirty="0">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B </a:t>
            </a:r>
            <a:r>
              <a:rPr lang="en-US" dirty="0">
                <a:latin typeface="Century Gothic" panose="020B0502020202020204" pitchFamily="34" charset="0"/>
              </a:rPr>
              <a:t>= Recognized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C </a:t>
            </a:r>
            <a:r>
              <a:rPr lang="en-US" dirty="0">
                <a:latin typeface="Century Gothic" panose="020B0502020202020204" pitchFamily="34" charset="0"/>
              </a:rPr>
              <a:t>= Acceptable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D</a:t>
            </a:r>
            <a:r>
              <a:rPr lang="en-US" sz="2400" dirty="0">
                <a:solidFill>
                  <a:schemeClr val="tx1">
                    <a:lumMod val="65000"/>
                    <a:lumOff val="35000"/>
                  </a:schemeClr>
                </a:solidFill>
                <a:latin typeface="Century Gothic" panose="020B0502020202020204" pitchFamily="34" charset="0"/>
              </a:rPr>
              <a:t> </a:t>
            </a:r>
            <a:r>
              <a:rPr lang="en-US" dirty="0">
                <a:latin typeface="Century Gothic" panose="020B0502020202020204" pitchFamily="34" charset="0"/>
              </a:rPr>
              <a:t>= In Need of Improvement</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F </a:t>
            </a:r>
            <a:r>
              <a:rPr lang="en-US" dirty="0">
                <a:latin typeface="Century Gothic" panose="020B0502020202020204" pitchFamily="34" charset="0"/>
              </a:rPr>
              <a:t>= Unacceptable Performance</a:t>
            </a:r>
            <a:r>
              <a:rPr lang="en-US" b="1" dirty="0">
                <a:solidFill>
                  <a:schemeClr val="accent2"/>
                </a:solidFill>
                <a:latin typeface="Century Gothic" panose="020B0502020202020204" pitchFamily="34" charset="0"/>
              </a:rPr>
              <a:t> </a:t>
            </a:r>
            <a:endParaRPr lang="en-US" sz="2100" b="1" dirty="0">
              <a:latin typeface="Century Gothic" panose="020B0502020202020204" pitchFamily="34" charset="0"/>
            </a:endParaRP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1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en-US" b="0" dirty="0" smtClean="0"/>
              <a:t>2018 </a:t>
            </a:r>
            <a:r>
              <a:rPr lang="en-US" b="0" dirty="0"/>
              <a:t>Region One Education Service Center</a:t>
            </a:r>
          </a:p>
        </p:txBody>
      </p:sp>
    </p:spTree>
    <p:extLst>
      <p:ext uri="{BB962C8B-B14F-4D97-AF65-F5344CB8AC3E}">
        <p14:creationId xmlns:p14="http://schemas.microsoft.com/office/powerpoint/2010/main" val="1467228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176" y="1840964"/>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rgbClr val="1181C8"/>
                </a:solidFill>
                <a:latin typeface="Century Gothic" panose="020B0502020202020204" pitchFamily="34" charset="0"/>
              </a:rPr>
              <a:t>House Bill 22, 85</a:t>
            </a:r>
            <a:r>
              <a:rPr lang="en-US" sz="2025" b="1" baseline="30000" dirty="0">
                <a:solidFill>
                  <a:srgbClr val="1181C8"/>
                </a:solidFill>
                <a:latin typeface="Century Gothic" panose="020B0502020202020204" pitchFamily="34" charset="0"/>
              </a:rPr>
              <a:t>th</a:t>
            </a:r>
            <a:r>
              <a:rPr lang="en-US" sz="2025" b="1" dirty="0">
                <a:solidFill>
                  <a:srgbClr val="1181C8"/>
                </a:solidFill>
                <a:latin typeface="Century Gothic" panose="020B0502020202020204" pitchFamily="34" charset="0"/>
              </a:rPr>
              <a:t> Texas Legislature</a:t>
            </a:r>
          </a:p>
        </p:txBody>
      </p:sp>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8176" y="2374250"/>
            <a:ext cx="4933133" cy="1477328"/>
          </a:xfrm>
          <a:prstGeom prst="rect">
            <a:avLst/>
          </a:prstGeom>
          <a:noFill/>
        </p:spPr>
        <p:txBody>
          <a:bodyPr wrap="square" rtlCol="0">
            <a:spAutoFit/>
          </a:bodyPr>
          <a:lstStyle/>
          <a:p>
            <a:r>
              <a:rPr lang="en-US" dirty="0"/>
              <a:t>“The commissioner shall solicit input statewide from persons . . . , including school district boards of trustees, administrators and teachers employed by school districts, parents of students enrolled in school districts, and other interested stakeholders.”</a:t>
            </a:r>
          </a:p>
        </p:txBody>
      </p:sp>
      <p:sp>
        <p:nvSpPr>
          <p:cNvPr id="7" name="Title 1"/>
          <p:cNvSpPr txBox="1">
            <a:spLocks/>
          </p:cNvSpPr>
          <p:nvPr/>
        </p:nvSpPr>
        <p:spPr>
          <a:xfrm>
            <a:off x="528264" y="498208"/>
            <a:ext cx="839906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Stakeholder </a:t>
            </a:r>
            <a:r>
              <a:rPr lang="en-US" sz="3200" dirty="0">
                <a:solidFill>
                  <a:schemeClr val="tx1"/>
                </a:solidFill>
                <a:latin typeface="Century Gothic" panose="020B0502020202020204" pitchFamily="34" charset="0"/>
              </a:rPr>
              <a:t>Input</a:t>
            </a:r>
            <a:endParaRPr lang="en-US" sz="3200" dirty="0">
              <a:solidFill>
                <a:schemeClr val="accent1">
                  <a:lumMod val="75000"/>
                </a:schemeClr>
              </a:solidFill>
              <a:latin typeface="Century Gothic" panose="020B0502020202020204" pitchFamily="34" charset="0"/>
            </a:endParaRPr>
          </a:p>
        </p:txBody>
      </p:sp>
      <p:cxnSp>
        <p:nvCxnSpPr>
          <p:cNvPr id="8" name="Straight Connector 7"/>
          <p:cNvCxnSpPr/>
          <p:nvPr/>
        </p:nvCxnSpPr>
        <p:spPr>
          <a:xfrm>
            <a:off x="686553" y="2261893"/>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BAEA1EE9-03DA-4E91-9777-888055C68A55}"/>
              </a:ext>
            </a:extLst>
          </p:cNvPr>
          <p:cNvSpPr txBox="1"/>
          <p:nvPr/>
        </p:nvSpPr>
        <p:spPr>
          <a:xfrm>
            <a:off x="6024058" y="2437849"/>
            <a:ext cx="2383775" cy="228011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sz="1350" dirty="0">
                <a:latin typeface="Century Gothic" panose="020B0502020202020204" pitchFamily="34" charset="0"/>
              </a:rPr>
              <a:t>Will solicit input on the aspects over which commissioner has authority</a:t>
            </a:r>
          </a:p>
          <a:p>
            <a:pPr marL="214313" indent="-214313">
              <a:buFont typeface="Arial" panose="020B0604020202020204" pitchFamily="34" charset="0"/>
              <a:buChar char="•"/>
            </a:pPr>
            <a:endParaRPr lang="en-US" sz="1350" dirty="0">
              <a:latin typeface="Century Gothic" panose="020B0502020202020204" pitchFamily="34" charset="0"/>
            </a:endParaRPr>
          </a:p>
          <a:p>
            <a:pPr marL="214313" indent="-214313">
              <a:buFont typeface="Arial" panose="020B0604020202020204" pitchFamily="34" charset="0"/>
              <a:buChar char="•"/>
            </a:pPr>
            <a:r>
              <a:rPr lang="en-US" sz="1350" dirty="0">
                <a:latin typeface="Century Gothic" panose="020B0502020202020204" pitchFamily="34" charset="0"/>
              </a:rPr>
              <a:t>Won’t solicit input on aspects that are required by statute</a:t>
            </a:r>
            <a:endParaRPr lang="en-US" sz="1500" b="1" dirty="0">
              <a:solidFill>
                <a:schemeClr val="accent2"/>
              </a:solidFill>
              <a:latin typeface="Century Gothic" panose="020B0502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898"/>
          <a:stretch/>
        </p:blipFill>
        <p:spPr>
          <a:xfrm>
            <a:off x="2989507" y="4685125"/>
            <a:ext cx="1967392" cy="140477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940" b="24963"/>
          <a:stretch/>
        </p:blipFill>
        <p:spPr>
          <a:xfrm>
            <a:off x="997641" y="4568539"/>
            <a:ext cx="2274254" cy="1521365"/>
          </a:xfrm>
          <a:prstGeom prst="rect">
            <a:avLst/>
          </a:prstGeom>
        </p:spPr>
      </p:pic>
      <p:sp>
        <p:nvSpPr>
          <p:cNvPr id="10" name="TextBox 9"/>
          <p:cNvSpPr txBox="1"/>
          <p:nvPr/>
        </p:nvSpPr>
        <p:spPr>
          <a:xfrm>
            <a:off x="4727796" y="4328088"/>
            <a:ext cx="1013996" cy="369332"/>
          </a:xfrm>
          <a:prstGeom prst="rect">
            <a:avLst/>
          </a:prstGeom>
          <a:noFill/>
        </p:spPr>
        <p:txBody>
          <a:bodyPr wrap="none" rtlCol="0">
            <a:spAutoFit/>
          </a:bodyPr>
          <a:lstStyle/>
          <a:p>
            <a:r>
              <a:rPr lang="en-US" b="1" dirty="0">
                <a:solidFill>
                  <a:schemeClr val="tx1">
                    <a:lumMod val="65000"/>
                    <a:lumOff val="35000"/>
                  </a:schemeClr>
                </a:solidFill>
              </a:rPr>
              <a:t>Trustees</a:t>
            </a:r>
          </a:p>
        </p:txBody>
      </p:sp>
      <p:sp>
        <p:nvSpPr>
          <p:cNvPr id="21" name="TextBox 20"/>
          <p:cNvSpPr txBox="1"/>
          <p:nvPr/>
        </p:nvSpPr>
        <p:spPr>
          <a:xfrm>
            <a:off x="3512213" y="4232345"/>
            <a:ext cx="937116" cy="369332"/>
          </a:xfrm>
          <a:prstGeom prst="rect">
            <a:avLst/>
          </a:prstGeom>
          <a:noFill/>
        </p:spPr>
        <p:txBody>
          <a:bodyPr wrap="none" rtlCol="0">
            <a:spAutoFit/>
          </a:bodyPr>
          <a:lstStyle/>
          <a:p>
            <a:r>
              <a:rPr lang="en-US" b="1" dirty="0">
                <a:solidFill>
                  <a:schemeClr val="tx1">
                    <a:lumMod val="65000"/>
                    <a:lumOff val="35000"/>
                  </a:schemeClr>
                </a:solidFill>
              </a:rPr>
              <a:t>Parents</a:t>
            </a:r>
          </a:p>
        </p:txBody>
      </p:sp>
      <p:sp>
        <p:nvSpPr>
          <p:cNvPr id="23" name="TextBox 22"/>
          <p:cNvSpPr txBox="1"/>
          <p:nvPr/>
        </p:nvSpPr>
        <p:spPr>
          <a:xfrm>
            <a:off x="1832396" y="3954289"/>
            <a:ext cx="1697901" cy="369332"/>
          </a:xfrm>
          <a:prstGeom prst="rect">
            <a:avLst/>
          </a:prstGeom>
          <a:noFill/>
        </p:spPr>
        <p:txBody>
          <a:bodyPr wrap="none" rtlCol="0">
            <a:spAutoFit/>
          </a:bodyPr>
          <a:lstStyle/>
          <a:p>
            <a:r>
              <a:rPr lang="en-US" b="1" dirty="0">
                <a:solidFill>
                  <a:schemeClr val="tx1">
                    <a:lumMod val="65000"/>
                    <a:lumOff val="35000"/>
                  </a:schemeClr>
                </a:solidFill>
              </a:rPr>
              <a:t>Administrators</a:t>
            </a:r>
          </a:p>
        </p:txBody>
      </p:sp>
      <p:sp>
        <p:nvSpPr>
          <p:cNvPr id="25" name="TextBox 24"/>
          <p:cNvSpPr txBox="1"/>
          <p:nvPr/>
        </p:nvSpPr>
        <p:spPr>
          <a:xfrm>
            <a:off x="863539" y="4333806"/>
            <a:ext cx="1061316" cy="369332"/>
          </a:xfrm>
          <a:prstGeom prst="rect">
            <a:avLst/>
          </a:prstGeom>
          <a:noFill/>
        </p:spPr>
        <p:txBody>
          <a:bodyPr wrap="none" rtlCol="0">
            <a:spAutoFit/>
          </a:bodyPr>
          <a:lstStyle/>
          <a:p>
            <a:r>
              <a:rPr lang="en-US" b="1" dirty="0">
                <a:solidFill>
                  <a:schemeClr val="tx1">
                    <a:lumMod val="65000"/>
                    <a:lumOff val="35000"/>
                  </a:schemeClr>
                </a:solidFill>
              </a:rPr>
              <a:t>Teachers</a:t>
            </a:r>
          </a:p>
        </p:txBody>
      </p:sp>
      <p:cxnSp>
        <p:nvCxnSpPr>
          <p:cNvPr id="12" name="Straight Connector 11"/>
          <p:cNvCxnSpPr>
            <a:stCxn id="25" idx="2"/>
          </p:cNvCxnSpPr>
          <p:nvPr/>
        </p:nvCxnSpPr>
        <p:spPr>
          <a:xfrm>
            <a:off x="1394197" y="4703138"/>
            <a:ext cx="262750" cy="2096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30726" y="4249087"/>
            <a:ext cx="81499" cy="6622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68907" y="4518953"/>
            <a:ext cx="22418" cy="32220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604090" y="4635308"/>
            <a:ext cx="565205" cy="491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774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938025" y="2487473"/>
            <a:ext cx="1500249"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57" y="2800555"/>
            <a:ext cx="794390" cy="833860"/>
          </a:xfrm>
          <a:prstGeom prst="rect">
            <a:avLst/>
          </a:prstGeom>
        </p:spPr>
      </p:pic>
      <p:sp>
        <p:nvSpPr>
          <p:cNvPr id="49" name="Rectangle 48"/>
          <p:cNvSpPr/>
          <p:nvPr/>
        </p:nvSpPr>
        <p:spPr>
          <a:xfrm>
            <a:off x="4071815" y="3688514"/>
            <a:ext cx="120448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0" name="Rectangle 49"/>
          <p:cNvSpPr/>
          <p:nvPr/>
        </p:nvSpPr>
        <p:spPr>
          <a:xfrm>
            <a:off x="2312999" y="2487473"/>
            <a:ext cx="1509043"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138" y="2800554"/>
            <a:ext cx="805242" cy="840327"/>
          </a:xfrm>
          <a:prstGeom prst="rect">
            <a:avLst/>
          </a:prstGeom>
        </p:spPr>
      </p:pic>
      <p:sp>
        <p:nvSpPr>
          <p:cNvPr id="52" name="Rectangle 51"/>
          <p:cNvSpPr/>
          <p:nvPr/>
        </p:nvSpPr>
        <p:spPr>
          <a:xfrm>
            <a:off x="2447574"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53" name="Rectangle 52"/>
          <p:cNvSpPr/>
          <p:nvPr/>
        </p:nvSpPr>
        <p:spPr>
          <a:xfrm>
            <a:off x="687972" y="2487473"/>
            <a:ext cx="1509043" cy="2341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15" y="2800554"/>
            <a:ext cx="749481" cy="782136"/>
          </a:xfrm>
          <a:prstGeom prst="rect">
            <a:avLst/>
          </a:prstGeom>
        </p:spPr>
      </p:pic>
      <p:sp>
        <p:nvSpPr>
          <p:cNvPr id="55" name="Rectangle 54"/>
          <p:cNvSpPr/>
          <p:nvPr/>
        </p:nvSpPr>
        <p:spPr>
          <a:xfrm>
            <a:off x="822547"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60" name="Rectangle 59"/>
          <p:cNvSpPr/>
          <p:nvPr/>
        </p:nvSpPr>
        <p:spPr>
          <a:xfrm>
            <a:off x="687972" y="1989599"/>
            <a:ext cx="3219690" cy="4272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Best of Achievement or Progress</a:t>
            </a:r>
          </a:p>
        </p:txBody>
      </p:sp>
      <p:sp>
        <p:nvSpPr>
          <p:cNvPr id="61" name="Rectangle 60"/>
          <p:cNvSpPr/>
          <p:nvPr/>
        </p:nvSpPr>
        <p:spPr>
          <a:xfrm>
            <a:off x="3938025" y="1989599"/>
            <a:ext cx="1500249" cy="427267"/>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Minimum 30% </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66239" y="573448"/>
            <a:ext cx="8399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Three Domains: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Combining </a:t>
            </a:r>
            <a:r>
              <a:rPr lang="en-US" sz="3200" dirty="0">
                <a:solidFill>
                  <a:schemeClr val="tx1"/>
                </a:solidFill>
                <a:latin typeface="Century Gothic" panose="020B0502020202020204" pitchFamily="34" charset="0"/>
              </a:rPr>
              <a:t>to Calculate Overall Score</a:t>
            </a:r>
            <a:endParaRPr lang="en-US" sz="3200" dirty="0">
              <a:solidFill>
                <a:schemeClr val="accent1">
                  <a:lumMod val="75000"/>
                </a:schemeClr>
              </a:solidFill>
              <a:latin typeface="Century Gothic" panose="020B0502020202020204" pitchFamily="34" charset="0"/>
            </a:endParaRPr>
          </a:p>
        </p:txBody>
      </p:sp>
      <p:sp>
        <p:nvSpPr>
          <p:cNvPr id="23" name="TextBox 22">
            <a:extLst>
              <a:ext uri="{FF2B5EF4-FFF2-40B4-BE49-F238E27FC236}">
                <a16:creationId xmlns="" xmlns:a16="http://schemas.microsoft.com/office/drawing/2014/main" id="{43BF4470-3232-40C9-B344-064B77F8D94D}"/>
              </a:ext>
            </a:extLst>
          </p:cNvPr>
          <p:cNvSpPr txBox="1"/>
          <p:nvPr/>
        </p:nvSpPr>
        <p:spPr>
          <a:xfrm>
            <a:off x="5898725" y="3013747"/>
            <a:ext cx="2372156" cy="251094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57175" indent="-257175">
              <a:buFont typeface="Arial" panose="020B0604020202020204" pitchFamily="34" charset="0"/>
              <a:buChar char="•"/>
            </a:pPr>
            <a:r>
              <a:rPr lang="en-US" sz="1350" dirty="0">
                <a:latin typeface="Century Gothic" panose="020B0502020202020204" pitchFamily="34" charset="0"/>
              </a:rPr>
              <a:t>Certain methodology decisions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Cut points for each grade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Weight (30% or more) to Closing the Gaps Domain</a:t>
            </a:r>
            <a:endParaRPr lang="en-US" sz="1500" b="1" dirty="0">
              <a:solidFill>
                <a:schemeClr val="accent2"/>
              </a:solidFill>
              <a:latin typeface="Century Gothic" panose="020B0502020202020204" pitchFamily="34" charset="0"/>
            </a:endParaRPr>
          </a:p>
        </p:txBody>
      </p:sp>
      <p:pic>
        <p:nvPicPr>
          <p:cNvPr id="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769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74928"/>
            <a:ext cx="76817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dirty="0" smtClean="0">
                <a:solidFill>
                  <a:schemeClr val="tx1"/>
                </a:solidFill>
                <a:latin typeface="Century Gothic" panose="020B0502020202020204" pitchFamily="34" charset="0"/>
              </a:rPr>
              <a:t>Texas Higher Education Strategic Plan: 2015-2030</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47" t="27602" r="16450" b="51111"/>
          <a:stretch/>
        </p:blipFill>
        <p:spPr>
          <a:xfrm>
            <a:off x="623805" y="2936494"/>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94" t="20118" r="6729" b="27953"/>
          <a:stretch/>
        </p:blipFill>
        <p:spPr>
          <a:xfrm>
            <a:off x="3705726" y="2081438"/>
            <a:ext cx="4588042" cy="356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
        <p:nvSpPr>
          <p:cNvPr id="4" name="TextBox 3"/>
          <p:cNvSpPr txBox="1"/>
          <p:nvPr/>
        </p:nvSpPr>
        <p:spPr>
          <a:xfrm>
            <a:off x="524435" y="4219099"/>
            <a:ext cx="2852406" cy="707886"/>
          </a:xfrm>
          <a:prstGeom prst="rect">
            <a:avLst/>
          </a:prstGeom>
          <a:noFill/>
        </p:spPr>
        <p:txBody>
          <a:bodyPr wrap="square" rtlCol="0">
            <a:spAutoFit/>
          </a:bodyPr>
          <a:lstStyle/>
          <a:p>
            <a:pPr algn="ctr"/>
            <a:r>
              <a:rPr lang="en-US" sz="2000" dirty="0" smtClean="0">
                <a:latin typeface="Century Gothic" charset="0"/>
                <a:ea typeface="Century Gothic" charset="0"/>
                <a:cs typeface="Century Gothic" charset="0"/>
              </a:rPr>
              <a:t>Expert Gallery Walk</a:t>
            </a:r>
          </a:p>
          <a:p>
            <a:pPr algn="ctr"/>
            <a:r>
              <a:rPr lang="en-US" sz="2000" dirty="0" smtClean="0">
                <a:latin typeface="Century Gothic" charset="0"/>
                <a:ea typeface="Century Gothic" charset="0"/>
                <a:cs typeface="Century Gothic" charset="0"/>
              </a:rPr>
              <a:t>WS# </a:t>
            </a:r>
            <a:r>
              <a:rPr lang="cs-CZ" sz="2000" dirty="0">
                <a:latin typeface="Century Gothic" charset="0"/>
                <a:ea typeface="Century Gothic" charset="0"/>
                <a:cs typeface="Century Gothic" charset="0"/>
              </a:rPr>
              <a:t>69360</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402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799164" y="1886844"/>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799163" y="989184"/>
            <a:ext cx="770903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Performance</a:t>
            </a:r>
            <a:endParaRPr lang="en-US" sz="3200" dirty="0">
              <a:solidFill>
                <a:schemeClr val="accent1">
                  <a:lumMod val="75000"/>
                </a:schemeClr>
              </a:solidFill>
              <a:latin typeface="Century Gothic" panose="020B0502020202020204" pitchFamily="34" charset="0"/>
            </a:endParaRPr>
          </a:p>
        </p:txBody>
      </p:sp>
      <p:sp>
        <p:nvSpPr>
          <p:cNvPr id="43" name="Rectangle 42">
            <a:extLst>
              <a:ext uri="{FF2B5EF4-FFF2-40B4-BE49-F238E27FC236}">
                <a16:creationId xmlns="" xmlns:a16="http://schemas.microsoft.com/office/drawing/2014/main" id="{33A3CDE1-48A2-4155-BE39-10F4E2DD5227}"/>
              </a:ext>
            </a:extLst>
          </p:cNvPr>
          <p:cNvSpPr/>
          <p:nvPr/>
        </p:nvSpPr>
        <p:spPr>
          <a:xfrm>
            <a:off x="799163" y="2162951"/>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4" name="Picture 43">
            <a:extLst>
              <a:ext uri="{FF2B5EF4-FFF2-40B4-BE49-F238E27FC236}">
                <a16:creationId xmlns="" xmlns:a16="http://schemas.microsoft.com/office/drawing/2014/main" id="{9D1BF764-D42E-4DDD-A616-27A2EE619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206" y="2457097"/>
            <a:ext cx="1623098" cy="1693816"/>
          </a:xfrm>
          <a:prstGeom prst="rect">
            <a:avLst/>
          </a:prstGeom>
        </p:spPr>
      </p:pic>
      <p:sp>
        <p:nvSpPr>
          <p:cNvPr id="45" name="Rectangle 44">
            <a:extLst>
              <a:ext uri="{FF2B5EF4-FFF2-40B4-BE49-F238E27FC236}">
                <a16:creationId xmlns="" xmlns:a16="http://schemas.microsoft.com/office/drawing/2014/main" id="{B7D9DF87-1B76-4537-ABEB-133B1CFC11B7}"/>
              </a:ext>
            </a:extLst>
          </p:cNvPr>
          <p:cNvSpPr/>
          <p:nvPr/>
        </p:nvSpPr>
        <p:spPr>
          <a:xfrm>
            <a:off x="1275684" y="4350744"/>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7" name="Rectangle 46">
            <a:extLst>
              <a:ext uri="{FF2B5EF4-FFF2-40B4-BE49-F238E27FC236}">
                <a16:creationId xmlns="" xmlns:a16="http://schemas.microsoft.com/office/drawing/2014/main" id="{8EA6A898-E3B3-4B55-A9CD-1357780CAE09}"/>
              </a:ext>
            </a:extLst>
          </p:cNvPr>
          <p:cNvSpPr/>
          <p:nvPr/>
        </p:nvSpPr>
        <p:spPr>
          <a:xfrm>
            <a:off x="5543027" y="2742596"/>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0" name="Picture 49">
            <a:extLst>
              <a:ext uri="{FF2B5EF4-FFF2-40B4-BE49-F238E27FC236}">
                <a16:creationId xmlns="" xmlns:a16="http://schemas.microsoft.com/office/drawing/2014/main" id="{F8A2E949-C759-4BDA-B4A1-1BCA5797E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958" y="3055678"/>
            <a:ext cx="750209" cy="787484"/>
          </a:xfrm>
          <a:prstGeom prst="rect">
            <a:avLst/>
          </a:prstGeom>
        </p:spPr>
      </p:pic>
      <p:sp>
        <p:nvSpPr>
          <p:cNvPr id="51" name="Rectangle 50">
            <a:extLst>
              <a:ext uri="{FF2B5EF4-FFF2-40B4-BE49-F238E27FC236}">
                <a16:creationId xmlns="" xmlns:a16="http://schemas.microsoft.com/office/drawing/2014/main" id="{61BF94D5-F493-4A06-A956-4D272A90BAEF}"/>
              </a:ext>
            </a:extLst>
          </p:cNvPr>
          <p:cNvSpPr/>
          <p:nvPr/>
        </p:nvSpPr>
        <p:spPr>
          <a:xfrm>
            <a:off x="5676817" y="3943637"/>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5" name="Rectangle 54">
            <a:extLst>
              <a:ext uri="{FF2B5EF4-FFF2-40B4-BE49-F238E27FC236}">
                <a16:creationId xmlns="" xmlns:a16="http://schemas.microsoft.com/office/drawing/2014/main" id="{668EDADE-9C42-4B75-98BD-8CB3FD833C3B}"/>
              </a:ext>
            </a:extLst>
          </p:cNvPr>
          <p:cNvSpPr/>
          <p:nvPr/>
        </p:nvSpPr>
        <p:spPr>
          <a:xfrm>
            <a:off x="3632992" y="2742596"/>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6" name="Picture 55">
            <a:extLst>
              <a:ext uri="{FF2B5EF4-FFF2-40B4-BE49-F238E27FC236}">
                <a16:creationId xmlns="" xmlns:a16="http://schemas.microsoft.com/office/drawing/2014/main" id="{E2AA6808-13A7-47B9-900F-AA7735911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31" y="3055677"/>
            <a:ext cx="760457" cy="793591"/>
          </a:xfrm>
          <a:prstGeom prst="rect">
            <a:avLst/>
          </a:prstGeom>
        </p:spPr>
      </p:pic>
      <p:sp>
        <p:nvSpPr>
          <p:cNvPr id="57" name="Rectangle 56">
            <a:extLst>
              <a:ext uri="{FF2B5EF4-FFF2-40B4-BE49-F238E27FC236}">
                <a16:creationId xmlns="" xmlns:a16="http://schemas.microsoft.com/office/drawing/2014/main" id="{EF34B9FD-1179-4F75-A4CE-6B20F0ACAF87}"/>
              </a:ext>
            </a:extLst>
          </p:cNvPr>
          <p:cNvSpPr/>
          <p:nvPr/>
        </p:nvSpPr>
        <p:spPr>
          <a:xfrm>
            <a:off x="3767567" y="3943637"/>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pic>
        <p:nvPicPr>
          <p:cNvPr id="1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2373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 y="3963133"/>
            <a:ext cx="1160242" cy="880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8508736"/>
              </p:ext>
            </p:extLst>
          </p:nvPr>
        </p:nvGraphicFramePr>
        <p:xfrm>
          <a:off x="1903666" y="3688969"/>
          <a:ext cx="3772304" cy="2012405"/>
        </p:xfrm>
        <a:graphic>
          <a:graphicData uri="http://schemas.openxmlformats.org/drawingml/2006/table">
            <a:tbl>
              <a:tblPr firstRow="1" bandRow="1">
                <a:tableStyleId>{5C22544A-7EE6-4342-B048-85BDC9FD1C3A}</a:tableStyleId>
              </a:tblPr>
              <a:tblGrid>
                <a:gridCol w="2893510">
                  <a:extLst>
                    <a:ext uri="{9D8B030D-6E8A-4147-A177-3AD203B41FA5}">
                      <a16:colId xmlns="" xmlns:a16="http://schemas.microsoft.com/office/drawing/2014/main" val="20000"/>
                    </a:ext>
                  </a:extLst>
                </a:gridCol>
                <a:gridCol w="878794">
                  <a:extLst>
                    <a:ext uri="{9D8B030D-6E8A-4147-A177-3AD203B41FA5}">
                      <a16:colId xmlns="" xmlns:a16="http://schemas.microsoft.com/office/drawing/2014/main" val="20001"/>
                    </a:ext>
                  </a:extLst>
                </a:gridCol>
              </a:tblGrid>
              <a:tr h="320329">
                <a:tc>
                  <a:txBody>
                    <a:bodyPr/>
                    <a:lstStyle/>
                    <a:p>
                      <a:endParaRPr lang="en-US" sz="1000" dirty="0">
                        <a:latin typeface="Century Gothic" panose="020B0502020202020204" pitchFamily="34" charset="0"/>
                      </a:endParaRPr>
                    </a:p>
                  </a:txBody>
                  <a:tcPr marL="54185" marR="54185" marT="27092" marB="27092">
                    <a:solidFill>
                      <a:schemeClr val="accent2"/>
                    </a:solidFill>
                  </a:tcPr>
                </a:tc>
                <a:tc>
                  <a:txBody>
                    <a:bodyPr/>
                    <a:lstStyle/>
                    <a:p>
                      <a:r>
                        <a:rPr lang="en-US" sz="1000" dirty="0">
                          <a:latin typeface="Century Gothic" panose="020B0502020202020204" pitchFamily="34" charset="0"/>
                        </a:rPr>
                        <a:t>All </a:t>
                      </a:r>
                    </a:p>
                    <a:p>
                      <a:r>
                        <a:rPr lang="en-US" sz="1000" dirty="0">
                          <a:latin typeface="Century Gothic" panose="020B0502020202020204" pitchFamily="34" charset="0"/>
                        </a:rPr>
                        <a:t>Students</a:t>
                      </a:r>
                    </a:p>
                  </a:txBody>
                  <a:tcPr marL="54185" marR="54185" marT="27092" marB="27092">
                    <a:solidFill>
                      <a:schemeClr val="accent2"/>
                    </a:solidFill>
                  </a:tcPr>
                </a:tc>
                <a:extLst>
                  <a:ext uri="{0D108BD9-81ED-4DB2-BD59-A6C34878D82A}">
                    <a16:rowId xmlns="" xmlns:a16="http://schemas.microsoft.com/office/drawing/2014/main" val="10000"/>
                  </a:ext>
                </a:extLst>
              </a:tr>
              <a:tr h="236203">
                <a:tc>
                  <a:txBody>
                    <a:bodyPr/>
                    <a:lstStyle/>
                    <a:p>
                      <a:r>
                        <a:rPr lang="en-US" sz="1000" b="1" dirty="0">
                          <a:latin typeface="Century Gothic" panose="020B0502020202020204" pitchFamily="34" charset="0"/>
                        </a:rPr>
                        <a:t>Total Tests</a:t>
                      </a:r>
                    </a:p>
                  </a:txBody>
                  <a:tcPr marL="54185" marR="54185" marT="27092" marB="27092"/>
                </a:tc>
                <a:tc>
                  <a:txBody>
                    <a:bodyPr/>
                    <a:lstStyle/>
                    <a:p>
                      <a:pPr algn="l"/>
                      <a:r>
                        <a:rPr lang="en-US" sz="1100" b="1" dirty="0">
                          <a:latin typeface="Century Gothic" panose="020B0502020202020204" pitchFamily="34" charset="0"/>
                        </a:rPr>
                        <a:t>3,212</a:t>
                      </a:r>
                    </a:p>
                  </a:txBody>
                  <a:tcPr marL="54185" marR="54185" marT="27092" marB="27092"/>
                </a:tc>
                <a:extLst>
                  <a:ext uri="{0D108BD9-81ED-4DB2-BD59-A6C34878D82A}">
                    <a16:rowId xmlns="" xmlns:a16="http://schemas.microsoft.com/office/drawing/2014/main" val="10001"/>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Approaches Grade Level</a:t>
                      </a:r>
                      <a:r>
                        <a:rPr lang="en-US" sz="1100" baseline="0" dirty="0">
                          <a:latin typeface="Century Gothic" panose="020B0502020202020204" pitchFamily="34" charset="0"/>
                        </a:rPr>
                        <a:t> 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2,977</a:t>
                      </a:r>
                    </a:p>
                  </a:txBody>
                  <a:tcPr marL="54185" marR="54185" marT="27092" marB="27092"/>
                </a:tc>
                <a:extLst>
                  <a:ext uri="{0D108BD9-81ED-4DB2-BD59-A6C34878D82A}">
                    <a16:rowId xmlns="" xmlns:a16="http://schemas.microsoft.com/office/drawing/2014/main" val="10002"/>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Meets Grade Level </a:t>
                      </a:r>
                      <a:r>
                        <a:rPr lang="en-US" sz="1100" baseline="0" dirty="0">
                          <a:latin typeface="Century Gothic" panose="020B0502020202020204" pitchFamily="34" charset="0"/>
                        </a:rPr>
                        <a:t>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1,945</a:t>
                      </a:r>
                    </a:p>
                  </a:txBody>
                  <a:tcPr marL="54185" marR="54185" marT="27092" marB="27092"/>
                </a:tc>
                <a:extLst>
                  <a:ext uri="{0D108BD9-81ED-4DB2-BD59-A6C34878D82A}">
                    <a16:rowId xmlns="" xmlns:a16="http://schemas.microsoft.com/office/drawing/2014/main" val="10003"/>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Masters Grade Level</a:t>
                      </a:r>
                    </a:p>
                  </a:txBody>
                  <a:tcPr marL="54185" marR="54185" marT="27092" marB="27092"/>
                </a:tc>
                <a:tc>
                  <a:txBody>
                    <a:bodyPr/>
                    <a:lstStyle/>
                    <a:p>
                      <a:r>
                        <a:rPr lang="en-US" sz="1100" dirty="0">
                          <a:latin typeface="Century Gothic" panose="020B0502020202020204" pitchFamily="34" charset="0"/>
                        </a:rPr>
                        <a:t>878</a:t>
                      </a:r>
                    </a:p>
                  </a:txBody>
                  <a:tcPr marL="54185" marR="54185" marT="27092" marB="27092"/>
                </a:tc>
                <a:extLst>
                  <a:ext uri="{0D108BD9-81ED-4DB2-BD59-A6C34878D82A}">
                    <a16:rowId xmlns="" xmlns:a16="http://schemas.microsoft.com/office/drawing/2014/main" val="10004"/>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 xmlns:a16="http://schemas.microsoft.com/office/drawing/2014/main" val="10005"/>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extLst>
                  <a:ext uri="{0D108BD9-81ED-4DB2-BD59-A6C34878D82A}">
                    <a16:rowId xmlns="" xmlns:a16="http://schemas.microsoft.com/office/drawing/2014/main" val="10006"/>
                  </a:ext>
                </a:extLst>
              </a:tr>
              <a:tr h="236203">
                <a:tc>
                  <a:txBody>
                    <a:bodyPr/>
                    <a:lstStyle/>
                    <a:p>
                      <a:r>
                        <a:rPr lang="en-US" sz="1100" b="1" dirty="0">
                          <a:solidFill>
                            <a:schemeClr val="bg1"/>
                          </a:solidFill>
                          <a:latin typeface="Century Gothic" panose="020B0502020202020204" pitchFamily="34" charset="0"/>
                        </a:rPr>
                        <a:t>%</a:t>
                      </a:r>
                      <a:r>
                        <a:rPr lang="en-US" sz="1100" kern="1200" dirty="0">
                          <a:solidFill>
                            <a:schemeClr val="bg1"/>
                          </a:solidFill>
                          <a:latin typeface="Century Gothic" panose="020B0502020202020204" pitchFamily="34" charset="0"/>
                          <a:ea typeface="+mn-ea"/>
                          <a:cs typeface="+mn-cs"/>
                        </a:rPr>
                        <a:t> </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 xmlns:a16="http://schemas.microsoft.com/office/drawing/2014/main" val="10007"/>
                  </a:ext>
                </a:extLst>
              </a:tr>
            </a:tbl>
          </a:graphicData>
        </a:graphic>
      </p:graphicFrame>
      <p:cxnSp>
        <p:nvCxnSpPr>
          <p:cNvPr id="12" name="Straight Connector 11"/>
          <p:cNvCxnSpPr/>
          <p:nvPr/>
        </p:nvCxnSpPr>
        <p:spPr>
          <a:xfrm flipV="1">
            <a:off x="1701031" y="3745161"/>
            <a:ext cx="202632" cy="8260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01031" y="4843929"/>
            <a:ext cx="202632" cy="7214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14071" y="5114678"/>
            <a:ext cx="37017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981294" y="4821038"/>
            <a:ext cx="116905" cy="2970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14071" y="5309733"/>
            <a:ext cx="6507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61866" y="4821038"/>
            <a:ext cx="214292" cy="49210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14074" y="5527942"/>
            <a:ext cx="92222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530391" y="4829909"/>
            <a:ext cx="305252" cy="7009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892362" y="4217527"/>
            <a:ext cx="1302507" cy="578945"/>
            <a:chOff x="6676981" y="3474554"/>
            <a:chExt cx="1736676" cy="771927"/>
          </a:xfrm>
        </p:grpSpPr>
        <p:sp>
          <p:nvSpPr>
            <p:cNvPr id="48" name="Title 1"/>
            <p:cNvSpPr txBox="1">
              <a:spLocks/>
            </p:cNvSpPr>
            <p:nvPr/>
          </p:nvSpPr>
          <p:spPr>
            <a:xfrm>
              <a:off x="6676981" y="3910671"/>
              <a:ext cx="1736676" cy="33581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dirty="0">
                  <a:solidFill>
                    <a:schemeClr val="tx1"/>
                  </a:solidFill>
                  <a:latin typeface="Century Gothic" panose="020B0502020202020204" pitchFamily="34" charset="0"/>
                </a:rPr>
                <a:t>92.7</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60.6</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27.3</a:t>
              </a:r>
              <a:endParaRPr lang="en-US" sz="1125" b="1" dirty="0">
                <a:solidFill>
                  <a:schemeClr val="accent2"/>
                </a:solidFill>
                <a:latin typeface="Century Gothic" panose="020B0502020202020204" pitchFamily="34" charset="0"/>
              </a:endParaRPr>
            </a:p>
          </p:txBody>
        </p:sp>
        <p:sp>
          <p:nvSpPr>
            <p:cNvPr id="64" name="Title 1"/>
            <p:cNvSpPr txBox="1">
              <a:spLocks/>
            </p:cNvSpPr>
            <p:nvPr/>
          </p:nvSpPr>
          <p:spPr>
            <a:xfrm>
              <a:off x="6821023" y="3474554"/>
              <a:ext cx="1252284" cy="41387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13" b="1" dirty="0">
                  <a:solidFill>
                    <a:schemeClr val="accent2"/>
                  </a:solidFill>
                  <a:latin typeface="Century Gothic" panose="020B0502020202020204" pitchFamily="34" charset="0"/>
                </a:rPr>
                <a:t>Average of 3</a:t>
              </a:r>
            </a:p>
          </p:txBody>
        </p:sp>
        <p:sp>
          <p:nvSpPr>
            <p:cNvPr id="29" name="Left Brace 28"/>
            <p:cNvSpPr/>
            <p:nvPr/>
          </p:nvSpPr>
          <p:spPr>
            <a:xfrm rot="5400000">
              <a:off x="7331695" y="3408335"/>
              <a:ext cx="184907" cy="862363"/>
            </a:xfrm>
            <a:prstGeom prst="leftBrac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dirty="0">
                <a:latin typeface="Century Gothic" panose="020B0502020202020204" pitchFamily="34" charset="0"/>
              </a:endParaRP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93" y="1918499"/>
            <a:ext cx="1930539" cy="757230"/>
          </a:xfrm>
          <a:prstGeom prst="rect">
            <a:avLst/>
          </a:prstGeom>
        </p:spPr>
      </p:pic>
      <p:sp>
        <p:nvSpPr>
          <p:cNvPr id="79" name="Title 1"/>
          <p:cNvSpPr txBox="1">
            <a:spLocks/>
          </p:cNvSpPr>
          <p:nvPr/>
        </p:nvSpPr>
        <p:spPr>
          <a:xfrm>
            <a:off x="6998359" y="4536729"/>
            <a:ext cx="431237" cy="25185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b="1" dirty="0">
                <a:solidFill>
                  <a:schemeClr val="accent2"/>
                </a:solidFill>
                <a:latin typeface="Century Gothic" panose="020B0502020202020204" pitchFamily="34" charset="0"/>
              </a:rPr>
              <a:t>/</a:t>
            </a:r>
            <a:r>
              <a:rPr lang="en-US" sz="1125" dirty="0">
                <a:solidFill>
                  <a:schemeClr val="tx1"/>
                </a:solidFill>
                <a:latin typeface="Century Gothic" panose="020B0502020202020204" pitchFamily="34" charset="0"/>
              </a:rPr>
              <a:t> 3</a:t>
            </a:r>
            <a:endParaRPr lang="en-US" sz="1125" b="1" dirty="0">
              <a:solidFill>
                <a:schemeClr val="accent2"/>
              </a:solidFill>
              <a:latin typeface="Century Gothic" panose="020B0502020202020204" pitchFamily="34" charset="0"/>
            </a:endParaRPr>
          </a:p>
        </p:txBody>
      </p:sp>
      <p:cxnSp>
        <p:nvCxnSpPr>
          <p:cNvPr id="67" name="Straight Connector 66"/>
          <p:cNvCxnSpPr/>
          <p:nvPr/>
        </p:nvCxnSpPr>
        <p:spPr>
          <a:xfrm>
            <a:off x="7656298" y="4103094"/>
            <a:ext cx="0" cy="376015"/>
          </a:xfrm>
          <a:prstGeom prst="line">
            <a:avLst/>
          </a:prstGeom>
          <a:ln w="28575">
            <a:solidFill>
              <a:srgbClr val="2683C6"/>
            </a:solidFill>
            <a:prstDash val="sysDot"/>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a:off x="6733511" y="2895111"/>
            <a:ext cx="1845573" cy="32592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400" b="1" dirty="0">
                <a:solidFill>
                  <a:schemeClr val="accent2"/>
                </a:solidFill>
                <a:latin typeface="Century Gothic" panose="020B0502020202020204" pitchFamily="34" charset="0"/>
              </a:rPr>
              <a:t>Student Achievement  Score</a:t>
            </a:r>
          </a:p>
        </p:txBody>
      </p:sp>
      <p:sp>
        <p:nvSpPr>
          <p:cNvPr id="80" name="Title 1"/>
          <p:cNvSpPr txBox="1">
            <a:spLocks/>
          </p:cNvSpPr>
          <p:nvPr/>
        </p:nvSpPr>
        <p:spPr>
          <a:xfrm>
            <a:off x="7240613" y="4478988"/>
            <a:ext cx="804991" cy="24922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a:t>
            </a:r>
            <a:r>
              <a:rPr lang="en-US" sz="1600" dirty="0">
                <a:solidFill>
                  <a:schemeClr val="tx1"/>
                </a:solidFill>
                <a:latin typeface="Century Gothic" panose="020B0502020202020204" pitchFamily="34" charset="0"/>
              </a:rPr>
              <a:t> </a:t>
            </a:r>
            <a:r>
              <a:rPr lang="en-US" sz="1600" b="1" dirty="0">
                <a:solidFill>
                  <a:schemeClr val="accent2"/>
                </a:solidFill>
                <a:latin typeface="Century Gothic" panose="020B0502020202020204" pitchFamily="34" charset="0"/>
              </a:rPr>
              <a:t>60.2</a:t>
            </a:r>
          </a:p>
        </p:txBody>
      </p:sp>
      <p:sp>
        <p:nvSpPr>
          <p:cNvPr id="26" name="Rectangle 25"/>
          <p:cNvSpPr/>
          <p:nvPr/>
        </p:nvSpPr>
        <p:spPr>
          <a:xfrm>
            <a:off x="7303912" y="3472744"/>
            <a:ext cx="678392" cy="576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entury Gothic" panose="020B0502020202020204" pitchFamily="34" charset="0"/>
              </a:rPr>
              <a:t>A</a:t>
            </a:r>
            <a:endParaRPr lang="en-US" sz="3000" b="1" dirty="0">
              <a:solidFill>
                <a:srgbClr val="FFC000"/>
              </a:solidFill>
              <a:latin typeface="Century Gothic" panose="020B0502020202020204" pitchFamily="34" charset="0"/>
            </a:endParaRPr>
          </a:p>
        </p:txBody>
      </p:sp>
      <p:sp>
        <p:nvSpPr>
          <p:cNvPr id="13" name="TextBox 12"/>
          <p:cNvSpPr txBox="1"/>
          <p:nvPr/>
        </p:nvSpPr>
        <p:spPr>
          <a:xfrm>
            <a:off x="2010255" y="4982640"/>
            <a:ext cx="2317206" cy="230832"/>
          </a:xfrm>
          <a:prstGeom prst="rect">
            <a:avLst/>
          </a:prstGeom>
          <a:noFill/>
        </p:spPr>
        <p:txBody>
          <a:bodyPr wrap="square" rtlCol="0">
            <a:spAutoFit/>
          </a:bodyPr>
          <a:lstStyle/>
          <a:p>
            <a:r>
              <a:rPr lang="en-US" sz="900" b="1" dirty="0">
                <a:solidFill>
                  <a:schemeClr val="bg1"/>
                </a:solidFill>
                <a:latin typeface="Century Gothic" panose="020B0502020202020204" pitchFamily="34" charset="0"/>
              </a:rPr>
              <a:t>Approaches Grade Level or Above</a:t>
            </a:r>
          </a:p>
        </p:txBody>
      </p:sp>
      <p:sp>
        <p:nvSpPr>
          <p:cNvPr id="35" name="TextBox 34"/>
          <p:cNvSpPr txBox="1"/>
          <p:nvPr/>
        </p:nvSpPr>
        <p:spPr>
          <a:xfrm>
            <a:off x="2010255" y="5200138"/>
            <a:ext cx="2026869"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Meets Grade Level or Above</a:t>
            </a:r>
          </a:p>
        </p:txBody>
      </p:sp>
      <p:sp>
        <p:nvSpPr>
          <p:cNvPr id="37" name="TextBox 36"/>
          <p:cNvSpPr txBox="1"/>
          <p:nvPr/>
        </p:nvSpPr>
        <p:spPr>
          <a:xfrm>
            <a:off x="2010573" y="5426770"/>
            <a:ext cx="14752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Masters Grade Level </a:t>
            </a:r>
          </a:p>
        </p:txBody>
      </p:sp>
      <p:sp>
        <p:nvSpPr>
          <p:cNvPr id="38" name="TextBox 37"/>
          <p:cNvSpPr txBox="1"/>
          <p:nvPr/>
        </p:nvSpPr>
        <p:spPr>
          <a:xfrm>
            <a:off x="4243717" y="4969193"/>
            <a:ext cx="5384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92.7%</a:t>
            </a:r>
          </a:p>
        </p:txBody>
      </p:sp>
      <p:sp>
        <p:nvSpPr>
          <p:cNvPr id="39" name="TextBox 38"/>
          <p:cNvSpPr txBox="1"/>
          <p:nvPr/>
        </p:nvSpPr>
        <p:spPr>
          <a:xfrm>
            <a:off x="4240039" y="5188304"/>
            <a:ext cx="542145"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60.6%</a:t>
            </a:r>
          </a:p>
        </p:txBody>
      </p:sp>
      <p:sp>
        <p:nvSpPr>
          <p:cNvPr id="40" name="TextBox 39"/>
          <p:cNvSpPr txBox="1"/>
          <p:nvPr/>
        </p:nvSpPr>
        <p:spPr>
          <a:xfrm>
            <a:off x="4240039" y="5431486"/>
            <a:ext cx="62425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27.3%</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40792" y="52262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sp>
        <p:nvSpPr>
          <p:cNvPr id="2" name="TextBox 1">
            <a:extLst>
              <a:ext uri="{FF2B5EF4-FFF2-40B4-BE49-F238E27FC236}">
                <a16:creationId xmlns="" xmlns:a16="http://schemas.microsoft.com/office/drawing/2014/main" id="{29874CE3-00B7-4668-ABB0-C8E5A82D03A7}"/>
              </a:ext>
            </a:extLst>
          </p:cNvPr>
          <p:cNvSpPr txBox="1"/>
          <p:nvPr/>
        </p:nvSpPr>
        <p:spPr>
          <a:xfrm>
            <a:off x="3168858" y="1855798"/>
            <a:ext cx="4634699" cy="830997"/>
          </a:xfrm>
          <a:prstGeom prst="rect">
            <a:avLst/>
          </a:prstGeom>
          <a:noFill/>
        </p:spPr>
        <p:txBody>
          <a:bodyPr wrap="square" rtlCol="0">
            <a:spAutoFit/>
          </a:bodyPr>
          <a:lstStyle/>
          <a:p>
            <a:r>
              <a:rPr lang="en-US" sz="1600" b="1" dirty="0">
                <a:solidFill>
                  <a:srgbClr val="1582C6"/>
                </a:solidFill>
                <a:latin typeface="Century Gothic" panose="020B0502020202020204" pitchFamily="34" charset="0"/>
              </a:rPr>
              <a:t>Texas Higher Education Coordinating Board</a:t>
            </a:r>
          </a:p>
          <a:p>
            <a:r>
              <a:rPr lang="en-US" sz="1600" dirty="0">
                <a:latin typeface="Century Gothic" panose="020B0502020202020204" pitchFamily="34" charset="0"/>
              </a:rPr>
              <a:t>By 2030, at least 60 percent of Texans ages 25–34 will have a certificate or degree.</a:t>
            </a:r>
          </a:p>
        </p:txBody>
      </p:sp>
      <p:pic>
        <p:nvPicPr>
          <p:cNvPr id="3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2511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10665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STAAR Component</a:t>
            </a:r>
          </a:p>
        </p:txBody>
      </p:sp>
      <p:sp>
        <p:nvSpPr>
          <p:cNvPr id="34" name="TextBox 33">
            <a:extLst>
              <a:ext uri="{FF2B5EF4-FFF2-40B4-BE49-F238E27FC236}">
                <a16:creationId xmlns="" xmlns:a16="http://schemas.microsoft.com/office/drawing/2014/main" id="{596CD33C-A6E0-4C81-BEE7-F43D4C0D7B1F}"/>
              </a:ext>
            </a:extLst>
          </p:cNvPr>
          <p:cNvSpPr txBox="1"/>
          <p:nvPr/>
        </p:nvSpPr>
        <p:spPr>
          <a:xfrm>
            <a:off x="623805" y="1897578"/>
            <a:ext cx="7915241" cy="2010807"/>
          </a:xfrm>
          <a:prstGeom prst="rect">
            <a:avLst/>
          </a:prstGeom>
          <a:noFill/>
        </p:spPr>
        <p:txBody>
          <a:bodyPr wrap="square" rtlCol="0">
            <a:spAutoFit/>
          </a:bodyPr>
          <a:lstStyle/>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All tests (STAAR with and without accommodations and STAAR Alternate 2) combined</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All subjects combined</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ELs (except in their first year in US schools)</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Specific EL performance measures for year two in US schools only</a:t>
            </a:r>
          </a:p>
          <a:p>
            <a:pPr marL="214313" indent="-214313">
              <a:spcAft>
                <a:spcPts val="450"/>
              </a:spcAft>
              <a:buFont typeface="Arial" charset="0"/>
              <a:buChar char="•"/>
            </a:pPr>
            <a:endParaRPr lang="en-US" altLang="en-US" dirty="0">
              <a:latin typeface="Century Gothic" panose="020B0502020202020204" pitchFamily="34" charset="0"/>
              <a:ea typeface="Calibri" charset="0"/>
              <a:cs typeface="Calibri" charset="0"/>
            </a:endParaRPr>
          </a:p>
        </p:txBody>
      </p:sp>
      <p:sp>
        <p:nvSpPr>
          <p:cNvPr id="106" name="TextBox 105">
            <a:extLst>
              <a:ext uri="{FF2B5EF4-FFF2-40B4-BE49-F238E27FC236}">
                <a16:creationId xmlns="" xmlns:a16="http://schemas.microsoft.com/office/drawing/2014/main" id="{400E8AC6-F3B7-4B63-9E4E-7D58646D905A}"/>
              </a:ext>
            </a:extLst>
          </p:cNvPr>
          <p:cNvSpPr txBox="1"/>
          <p:nvPr/>
        </p:nvSpPr>
        <p:spPr>
          <a:xfrm>
            <a:off x="594756" y="3754093"/>
            <a:ext cx="7915241" cy="2351926"/>
          </a:xfrm>
          <a:prstGeom prst="rect">
            <a:avLst/>
          </a:prstGeom>
          <a:noFill/>
        </p:spPr>
        <p:txBody>
          <a:bodyPr wrap="square" rtlCol="0">
            <a:spAutoFit/>
          </a:bodyPr>
          <a:lstStyle/>
          <a:p>
            <a:pPr>
              <a:spcAft>
                <a:spcPts val="450"/>
              </a:spcAft>
              <a:buClr>
                <a:srgbClr val="1582C6"/>
              </a:buClr>
            </a:pPr>
            <a:r>
              <a:rPr lang="en-US" dirty="0">
                <a:latin typeface="Century Gothic" panose="020B0502020202020204" pitchFamily="34" charset="0"/>
                <a:cs typeface="Calibri" charset="0"/>
              </a:rPr>
              <a:t>Three Performance Levels</a:t>
            </a: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ea typeface="Calibri" charset="0"/>
                <a:cs typeface="Calibri" charset="0"/>
              </a:rPr>
              <a:t>Approaches Grade Level and Meets </a:t>
            </a:r>
            <a:r>
              <a:rPr lang="en-US" altLang="en-US" dirty="0" smtClean="0">
                <a:latin typeface="Century Gothic" panose="020B0502020202020204" pitchFamily="34" charset="0"/>
                <a:ea typeface="Calibri" charset="0"/>
                <a:cs typeface="Calibri" charset="0"/>
              </a:rPr>
              <a:t>= HB 22</a:t>
            </a:r>
            <a:endParaRPr lang="en-US" dirty="0">
              <a:latin typeface="Century Gothic" panose="020B0502020202020204" pitchFamily="34" charset="0"/>
            </a:endParaRP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Masters Grade Level </a:t>
            </a:r>
            <a:r>
              <a:rPr lang="en-US" altLang="en-US" dirty="0" smtClean="0">
                <a:latin typeface="Century Gothic" panose="020B0502020202020204" pitchFamily="34" charset="0"/>
                <a:cs typeface="Calibri" charset="0"/>
              </a:rPr>
              <a:t>= Commissioner</a:t>
            </a:r>
            <a:endParaRPr lang="en-US" altLang="en-US" dirty="0">
              <a:latin typeface="Century Gothic" panose="020B0502020202020204" pitchFamily="34" charset="0"/>
              <a:cs typeface="Calibri" charset="0"/>
            </a:endParaRP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The average of three levels is very close to the </a:t>
            </a:r>
            <a:r>
              <a:rPr lang="en-US" altLang="en-US" dirty="0" smtClean="0">
                <a:latin typeface="Century Gothic" panose="020B0502020202020204" pitchFamily="34" charset="0"/>
                <a:cs typeface="Calibri" charset="0"/>
              </a:rPr>
              <a:t>% Meets standard</a:t>
            </a:r>
            <a:r>
              <a:rPr lang="en-US" altLang="en-US" dirty="0">
                <a:latin typeface="Century Gothic" panose="020B0502020202020204" pitchFamily="34" charset="0"/>
                <a:cs typeface="Calibri" charset="0"/>
              </a:rPr>
              <a:t>.</a:t>
            </a: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Meets </a:t>
            </a:r>
            <a:r>
              <a:rPr lang="en-US" altLang="en-US" dirty="0" smtClean="0">
                <a:latin typeface="Century Gothic" panose="020B0502020202020204" pitchFamily="34" charset="0"/>
                <a:cs typeface="Calibri" charset="0"/>
              </a:rPr>
              <a:t>standard = 60</a:t>
            </a:r>
            <a:r>
              <a:rPr lang="en-US" altLang="en-US" dirty="0">
                <a:latin typeface="Century Gothic" panose="020B0502020202020204" pitchFamily="34" charset="0"/>
                <a:cs typeface="Calibri" charset="0"/>
              </a:rPr>
              <a:t>% chance of completing one year of college without remediation. </a:t>
            </a:r>
            <a:endParaRPr lang="en-US" altLang="en-US" dirty="0" smtClean="0">
              <a:latin typeface="Century Gothic" panose="020B0502020202020204" pitchFamily="34" charset="0"/>
              <a:cs typeface="Calibri" charset="0"/>
            </a:endParaRPr>
          </a:p>
          <a:p>
            <a:pPr marL="426244" lvl="1" indent="-209550">
              <a:spcAft>
                <a:spcPts val="450"/>
              </a:spcAft>
              <a:buClr>
                <a:srgbClr val="F35B2B"/>
              </a:buClr>
              <a:buSzPct val="90000"/>
              <a:buFont typeface="Wingdings" panose="05000000000000000000" pitchFamily="2" charset="2"/>
              <a:buChar char="§"/>
            </a:pPr>
            <a:r>
              <a:rPr lang="en-US" altLang="en-US" dirty="0" smtClean="0">
                <a:latin typeface="Century Gothic" panose="020B0502020202020204" pitchFamily="34" charset="0"/>
                <a:cs typeface="Calibri" charset="0"/>
              </a:rPr>
              <a:t>Masters = 75</a:t>
            </a:r>
            <a:r>
              <a:rPr lang="en-US" altLang="en-US" dirty="0">
                <a:latin typeface="Century Gothic" panose="020B0502020202020204" pitchFamily="34" charset="0"/>
                <a:cs typeface="Calibri" charset="0"/>
              </a:rPr>
              <a:t>% chance.</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6867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71929" y="51920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81" y="1889613"/>
            <a:ext cx="714375" cy="690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15" y="3009165"/>
            <a:ext cx="771941" cy="7627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10" y="4161324"/>
            <a:ext cx="1342517" cy="1019175"/>
          </a:xfrm>
          <a:prstGeom prst="rect">
            <a:avLst/>
          </a:prstGeom>
        </p:spPr>
      </p:pic>
      <p:sp>
        <p:nvSpPr>
          <p:cNvPr id="42" name="TextBox 41"/>
          <p:cNvSpPr txBox="1"/>
          <p:nvPr/>
        </p:nvSpPr>
        <p:spPr>
          <a:xfrm>
            <a:off x="2657833" y="4507433"/>
            <a:ext cx="3197535" cy="1384995"/>
          </a:xfrm>
          <a:prstGeom prst="rect">
            <a:avLst/>
          </a:prstGeom>
          <a:noFill/>
        </p:spPr>
        <p:txBody>
          <a:bodyPr wrap="square" rtlCol="0">
            <a:spAutoFit/>
          </a:bodyPr>
          <a:lstStyle/>
          <a:p>
            <a:pPr marL="257175" indent="-257175">
              <a:spcAft>
                <a:spcPts val="1350"/>
              </a:spcAft>
              <a:buClr>
                <a:srgbClr val="1582C6"/>
              </a:buClr>
              <a:buFont typeface="Arial" charset="0"/>
              <a:buChar char="•"/>
            </a:pPr>
            <a:r>
              <a:rPr lang="en-US" sz="1600" dirty="0">
                <a:latin typeface="Century Gothic" panose="020B0502020202020204" pitchFamily="34" charset="0"/>
              </a:rPr>
              <a:t> </a:t>
            </a:r>
          </a:p>
          <a:p>
            <a:pPr marL="129779" indent="-129779">
              <a:spcBef>
                <a:spcPts val="450"/>
              </a:spcBef>
              <a:buClr>
                <a:srgbClr val="1582C6"/>
              </a:buClr>
              <a:buFont typeface="Arial" charset="0"/>
              <a:buChar char="•"/>
            </a:pPr>
            <a:r>
              <a:rPr lang="en-US" sz="1600" dirty="0">
                <a:latin typeface="Century Gothic" panose="020B0502020202020204" pitchFamily="34" charset="0"/>
              </a:rPr>
              <a:t>College, Career, Military Ready (CCMR)</a:t>
            </a:r>
          </a:p>
          <a:p>
            <a:pPr marL="129779" indent="-129779">
              <a:spcBef>
                <a:spcPts val="450"/>
              </a:spcBef>
              <a:buClr>
                <a:srgbClr val="1582C6"/>
              </a:buClr>
              <a:buFont typeface="Arial" charset="0"/>
              <a:buChar char="•"/>
            </a:pPr>
            <a:r>
              <a:rPr lang="en-US" sz="1600" dirty="0">
                <a:latin typeface="Century Gothic" panose="020B0502020202020204" pitchFamily="34" charset="0"/>
              </a:rPr>
              <a:t>Graduation Rates</a:t>
            </a:r>
          </a:p>
        </p:txBody>
      </p:sp>
      <p:sp>
        <p:nvSpPr>
          <p:cNvPr id="43" name="TextBox 42"/>
          <p:cNvSpPr txBox="1"/>
          <p:nvPr/>
        </p:nvSpPr>
        <p:spPr>
          <a:xfrm>
            <a:off x="628110" y="2560504"/>
            <a:ext cx="2029723" cy="338554"/>
          </a:xfrm>
          <a:prstGeom prst="rect">
            <a:avLst/>
          </a:prstGeom>
          <a:noFill/>
        </p:spPr>
        <p:txBody>
          <a:bodyPr wrap="none" rtlCol="0">
            <a:spAutoFit/>
          </a:bodyPr>
          <a:lstStyle/>
          <a:p>
            <a:r>
              <a:rPr lang="en-US" sz="1600" dirty="0">
                <a:latin typeface="Century Gothic" panose="020B0502020202020204" pitchFamily="34" charset="0"/>
              </a:rPr>
              <a:t>Elementary School</a:t>
            </a:r>
          </a:p>
        </p:txBody>
      </p:sp>
      <p:sp>
        <p:nvSpPr>
          <p:cNvPr id="44" name="TextBox 43"/>
          <p:cNvSpPr txBox="1"/>
          <p:nvPr/>
        </p:nvSpPr>
        <p:spPr>
          <a:xfrm>
            <a:off x="781133" y="3771898"/>
            <a:ext cx="1600118" cy="338554"/>
          </a:xfrm>
          <a:prstGeom prst="rect">
            <a:avLst/>
          </a:prstGeom>
          <a:noFill/>
        </p:spPr>
        <p:txBody>
          <a:bodyPr wrap="none" rtlCol="0">
            <a:spAutoFit/>
          </a:bodyPr>
          <a:lstStyle/>
          <a:p>
            <a:r>
              <a:rPr lang="en-US" sz="1600" dirty="0">
                <a:latin typeface="Century Gothic" panose="020B0502020202020204" pitchFamily="34" charset="0"/>
              </a:rPr>
              <a:t>Middle School</a:t>
            </a:r>
          </a:p>
        </p:txBody>
      </p:sp>
      <p:sp>
        <p:nvSpPr>
          <p:cNvPr id="45" name="TextBox 44"/>
          <p:cNvSpPr txBox="1"/>
          <p:nvPr/>
        </p:nvSpPr>
        <p:spPr>
          <a:xfrm>
            <a:off x="936969" y="5180497"/>
            <a:ext cx="1356462" cy="338554"/>
          </a:xfrm>
          <a:prstGeom prst="rect">
            <a:avLst/>
          </a:prstGeom>
          <a:noFill/>
        </p:spPr>
        <p:txBody>
          <a:bodyPr wrap="none" rtlCol="0">
            <a:spAutoFit/>
          </a:bodyPr>
          <a:lstStyle/>
          <a:p>
            <a:r>
              <a:rPr lang="en-US" sz="1600" dirty="0">
                <a:latin typeface="Century Gothic" panose="020B0502020202020204" pitchFamily="34" charset="0"/>
              </a:rPr>
              <a:t>High School</a:t>
            </a:r>
          </a:p>
        </p:txBody>
      </p:sp>
      <p:cxnSp>
        <p:nvCxnSpPr>
          <p:cNvPr id="47" name="Straight Connector 46"/>
          <p:cNvCxnSpPr/>
          <p:nvPr/>
        </p:nvCxnSpPr>
        <p:spPr>
          <a:xfrm>
            <a:off x="623804" y="2877594"/>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6912" y="4083186"/>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2038720"/>
            <a:ext cx="951707" cy="579081"/>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3154985"/>
            <a:ext cx="951707" cy="579081"/>
          </a:xfrm>
          <a:prstGeom prst="rect">
            <a:avLst/>
          </a:prstGeom>
        </p:spPr>
      </p:pic>
      <p:sp>
        <p:nvSpPr>
          <p:cNvPr id="18" name="TextBox 17">
            <a:extLst>
              <a:ext uri="{FF2B5EF4-FFF2-40B4-BE49-F238E27FC236}">
                <a16:creationId xmlns="" xmlns:a16="http://schemas.microsoft.com/office/drawing/2014/main" id="{5956E008-18DF-4551-8345-E517AD0F3148}"/>
              </a:ext>
            </a:extLst>
          </p:cNvPr>
          <p:cNvSpPr txBox="1"/>
          <p:nvPr/>
        </p:nvSpPr>
        <p:spPr>
          <a:xfrm>
            <a:off x="5855368" y="4670911"/>
            <a:ext cx="2764196" cy="92589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Weighting of three </a:t>
            </a:r>
            <a:br>
              <a:rPr lang="en-US" sz="1600" dirty="0">
                <a:latin typeface="Century Gothic" panose="020B0502020202020204" pitchFamily="34" charset="0"/>
              </a:rPr>
            </a:br>
            <a:r>
              <a:rPr lang="en-US" sz="1600" dirty="0">
                <a:latin typeface="Century Gothic" panose="020B0502020202020204" pitchFamily="34" charset="0"/>
              </a:rPr>
              <a:t>high </a:t>
            </a:r>
            <a:r>
              <a:rPr lang="en-US" sz="1600" dirty="0" smtClean="0">
                <a:latin typeface="Century Gothic" panose="020B0502020202020204" pitchFamily="34" charset="0"/>
              </a:rPr>
              <a:t>school components</a:t>
            </a:r>
            <a:endParaRPr lang="en-US" sz="1600" dirty="0">
              <a:latin typeface="Century Gothic" panose="020B0502020202020204" pitchFamily="34" charset="0"/>
            </a:endParaRPr>
          </a:p>
        </p:txBody>
      </p:sp>
      <p:pic>
        <p:nvPicPr>
          <p:cNvPr id="19" name="Picture 18">
            <a:extLst>
              <a:ext uri="{FF2B5EF4-FFF2-40B4-BE49-F238E27FC236}">
                <a16:creationId xmlns="" xmlns:a16="http://schemas.microsoft.com/office/drawing/2014/main" id="{25470C1E-79D8-4FB2-84A8-05F9A220E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549" y="4306931"/>
            <a:ext cx="951707" cy="579081"/>
          </a:xfrm>
          <a:prstGeom prst="rect">
            <a:avLst/>
          </a:prstGeom>
        </p:spPr>
      </p:pic>
      <p:pic>
        <p:nvPicPr>
          <p:cNvPr id="2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5986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91146" y="494717"/>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CCMR </a:t>
            </a:r>
            <a:r>
              <a:rPr lang="en-US" sz="3200" dirty="0">
                <a:solidFill>
                  <a:schemeClr val="tx1"/>
                </a:solidFill>
                <a:latin typeface="Century Gothic" panose="020B0502020202020204" pitchFamily="34" charset="0"/>
              </a:rPr>
              <a:t>Indicators for HS</a:t>
            </a:r>
            <a:endParaRPr lang="en-US" sz="3200" dirty="0">
              <a:solidFill>
                <a:schemeClr val="accent1">
                  <a:lumMod val="75000"/>
                </a:schemeClr>
              </a:solidFill>
              <a:latin typeface="Century Gothic" panose="020B0502020202020204" pitchFamily="34" charset="0"/>
            </a:endParaRPr>
          </a:p>
        </p:txBody>
      </p:sp>
      <p:sp>
        <p:nvSpPr>
          <p:cNvPr id="7" name="TextBox 6"/>
          <p:cNvSpPr txBox="1"/>
          <p:nvPr/>
        </p:nvSpPr>
        <p:spPr>
          <a:xfrm>
            <a:off x="591146" y="1809860"/>
            <a:ext cx="4975465" cy="428578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College Ready</a:t>
            </a:r>
            <a:endParaRPr lang="en-US" sz="2400" dirty="0">
              <a:latin typeface="Century Gothic" panose="020B0502020202020204" pitchFamily="34" charset="0"/>
            </a:endParaRP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criteria on AP/IB exams</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TSI criteria (SAT/ACT/TSIA) in reading and mathematics</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 college prep course offered by a partnership between a district and higher education institution as required from HB5</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 course for dual credit</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an OnRamps course</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Earn an associate’s degree</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standards on a composite of indicators indicating college readiness</a:t>
            </a:r>
          </a:p>
        </p:txBody>
      </p:sp>
      <p:sp>
        <p:nvSpPr>
          <p:cNvPr id="36" name="TextBox 35"/>
          <p:cNvSpPr txBox="1"/>
          <p:nvPr/>
        </p:nvSpPr>
        <p:spPr>
          <a:xfrm>
            <a:off x="5694947" y="1823004"/>
            <a:ext cx="3128210" cy="3483005"/>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Career Ready</a:t>
            </a:r>
          </a:p>
          <a:p>
            <a:pPr marL="342900" indent="-342900">
              <a:spcAft>
                <a:spcPts val="450"/>
              </a:spcAft>
              <a:buClr>
                <a:srgbClr val="1582C6"/>
              </a:buClr>
              <a:buFont typeface="+mj-lt"/>
              <a:buAutoNum type="arabicPeriod" startAt="8"/>
            </a:pPr>
            <a:r>
              <a:rPr lang="en-US" dirty="0">
                <a:latin typeface="Century Gothic" panose="020B0502020202020204" pitchFamily="34" charset="0"/>
                <a:cs typeface="Calibri" charset="0"/>
              </a:rPr>
              <a:t>Earn industry certification</a:t>
            </a:r>
          </a:p>
          <a:p>
            <a:pPr marL="342900" indent="-342900">
              <a:spcAft>
                <a:spcPts val="450"/>
              </a:spcAft>
              <a:buClr>
                <a:srgbClr val="1582C6"/>
              </a:buClr>
              <a:buFont typeface="+mj-lt"/>
              <a:buAutoNum type="arabicPeriod" startAt="8"/>
            </a:pPr>
            <a:r>
              <a:rPr lang="en-US" dirty="0">
                <a:latin typeface="Century Gothic" panose="020B0502020202020204" pitchFamily="34" charset="0"/>
                <a:cs typeface="Calibri" charset="0"/>
              </a:rPr>
              <a:t>Be admitted to post-secondary industry certification program</a:t>
            </a:r>
          </a:p>
          <a:p>
            <a:pPr>
              <a:spcBef>
                <a:spcPts val="1800"/>
              </a:spcBef>
              <a:spcAft>
                <a:spcPts val="900"/>
              </a:spcAft>
            </a:pPr>
            <a:r>
              <a:rPr lang="en-US" sz="2400" b="1" u="sng" dirty="0">
                <a:solidFill>
                  <a:schemeClr val="accent2"/>
                </a:solidFill>
                <a:latin typeface="Century Gothic" panose="020B0502020202020204" pitchFamily="34" charset="0"/>
              </a:rPr>
              <a:t>Military Ready</a:t>
            </a:r>
            <a:endParaRPr lang="en-US" sz="2800" u="sng" dirty="0">
              <a:latin typeface="Century Gothic" panose="020B0502020202020204" pitchFamily="34" charset="0"/>
            </a:endParaRPr>
          </a:p>
          <a:p>
            <a:pPr>
              <a:spcAft>
                <a:spcPts val="450"/>
              </a:spcAft>
              <a:buClr>
                <a:srgbClr val="1582C6"/>
              </a:buClr>
            </a:pPr>
            <a:r>
              <a:rPr lang="en-US" dirty="0">
                <a:solidFill>
                  <a:srgbClr val="0070C0"/>
                </a:solidFill>
                <a:latin typeface="Century Gothic" panose="020B0502020202020204" pitchFamily="34" charset="0"/>
                <a:cs typeface="Calibri" charset="0"/>
              </a:rPr>
              <a:t>10. </a:t>
            </a:r>
            <a:r>
              <a:rPr lang="en-US" dirty="0">
                <a:latin typeface="Century Gothic" panose="020B0502020202020204" pitchFamily="34" charset="0"/>
                <a:cs typeface="Calibri" charset="0"/>
              </a:rPr>
              <a:t>Enlist in the United States Armed Forces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1594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81" y="1889613"/>
            <a:ext cx="714375" cy="690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15" y="3009165"/>
            <a:ext cx="771941" cy="7627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10" y="4161324"/>
            <a:ext cx="1342517" cy="1019175"/>
          </a:xfrm>
          <a:prstGeom prst="rect">
            <a:avLst/>
          </a:prstGeom>
        </p:spPr>
      </p:pic>
      <p:sp>
        <p:nvSpPr>
          <p:cNvPr id="43" name="TextBox 42"/>
          <p:cNvSpPr txBox="1"/>
          <p:nvPr/>
        </p:nvSpPr>
        <p:spPr>
          <a:xfrm>
            <a:off x="515816" y="2560504"/>
            <a:ext cx="2029723" cy="338554"/>
          </a:xfrm>
          <a:prstGeom prst="rect">
            <a:avLst/>
          </a:prstGeom>
          <a:noFill/>
        </p:spPr>
        <p:txBody>
          <a:bodyPr wrap="none" rtlCol="0">
            <a:spAutoFit/>
          </a:bodyPr>
          <a:lstStyle/>
          <a:p>
            <a:r>
              <a:rPr lang="en-US" sz="1600" dirty="0">
                <a:latin typeface="Century Gothic" panose="020B0502020202020204" pitchFamily="34" charset="0"/>
              </a:rPr>
              <a:t>Elementary School</a:t>
            </a:r>
          </a:p>
        </p:txBody>
      </p:sp>
      <p:sp>
        <p:nvSpPr>
          <p:cNvPr id="44" name="TextBox 43"/>
          <p:cNvSpPr txBox="1"/>
          <p:nvPr/>
        </p:nvSpPr>
        <p:spPr>
          <a:xfrm>
            <a:off x="668839" y="3771898"/>
            <a:ext cx="1600118" cy="338554"/>
          </a:xfrm>
          <a:prstGeom prst="rect">
            <a:avLst/>
          </a:prstGeom>
          <a:noFill/>
        </p:spPr>
        <p:txBody>
          <a:bodyPr wrap="none" rtlCol="0">
            <a:spAutoFit/>
          </a:bodyPr>
          <a:lstStyle/>
          <a:p>
            <a:r>
              <a:rPr lang="en-US" sz="1600" dirty="0">
                <a:latin typeface="Century Gothic" panose="020B0502020202020204" pitchFamily="34" charset="0"/>
              </a:rPr>
              <a:t>Middle School</a:t>
            </a:r>
          </a:p>
        </p:txBody>
      </p:sp>
      <p:sp>
        <p:nvSpPr>
          <p:cNvPr id="45" name="TextBox 44"/>
          <p:cNvSpPr txBox="1"/>
          <p:nvPr/>
        </p:nvSpPr>
        <p:spPr>
          <a:xfrm>
            <a:off x="824675" y="5180497"/>
            <a:ext cx="1356462" cy="338554"/>
          </a:xfrm>
          <a:prstGeom prst="rect">
            <a:avLst/>
          </a:prstGeom>
          <a:noFill/>
        </p:spPr>
        <p:txBody>
          <a:bodyPr wrap="none" rtlCol="0">
            <a:spAutoFit/>
          </a:bodyPr>
          <a:lstStyle/>
          <a:p>
            <a:r>
              <a:rPr lang="en-US" sz="1600" dirty="0">
                <a:latin typeface="Century Gothic" panose="020B0502020202020204" pitchFamily="34" charset="0"/>
              </a:rPr>
              <a:t>High School</a:t>
            </a:r>
          </a:p>
        </p:txBody>
      </p:sp>
      <p:cxnSp>
        <p:nvCxnSpPr>
          <p:cNvPr id="47" name="Straight Connector 46"/>
          <p:cNvCxnSpPr>
            <a:cxnSpLocks/>
          </p:cNvCxnSpPr>
          <p:nvPr/>
        </p:nvCxnSpPr>
        <p:spPr>
          <a:xfrm>
            <a:off x="623804" y="2877594"/>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6912" y="4083186"/>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8395" y="2038720"/>
            <a:ext cx="951707" cy="579081"/>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8395" y="3154985"/>
            <a:ext cx="951707" cy="579081"/>
          </a:xfrm>
          <a:prstGeom prst="rect">
            <a:avLst/>
          </a:prstGeom>
        </p:spPr>
      </p:pic>
      <p:sp>
        <p:nvSpPr>
          <p:cNvPr id="3" name="TextBox 2">
            <a:extLst>
              <a:ext uri="{FF2B5EF4-FFF2-40B4-BE49-F238E27FC236}">
                <a16:creationId xmlns="" xmlns:a16="http://schemas.microsoft.com/office/drawing/2014/main" id="{A7BDDF53-D5FD-4D10-B78C-74337F97CDD0}"/>
              </a:ext>
            </a:extLst>
          </p:cNvPr>
          <p:cNvSpPr txBox="1"/>
          <p:nvPr/>
        </p:nvSpPr>
        <p:spPr>
          <a:xfrm>
            <a:off x="3690102" y="2178219"/>
            <a:ext cx="3314178" cy="369332"/>
          </a:xfrm>
          <a:prstGeom prst="rect">
            <a:avLst/>
          </a:prstGeom>
          <a:noFill/>
        </p:spPr>
        <p:txBody>
          <a:bodyPr wrap="square" rtlCol="0">
            <a:spAutoFit/>
          </a:bodyPr>
          <a:lstStyle/>
          <a:p>
            <a:r>
              <a:rPr lang="en-US" b="1" dirty="0">
                <a:latin typeface="Cambria Math" panose="02040503050406030204" pitchFamily="18" charset="0"/>
                <a:ea typeface="Cambria Math" panose="02040503050406030204" pitchFamily="18" charset="0"/>
              </a:rPr>
              <a:t>= </a:t>
            </a:r>
            <a:r>
              <a:rPr lang="en-US" b="1" dirty="0">
                <a:latin typeface="Century Gothic" panose="020B0502020202020204" pitchFamily="34" charset="0"/>
              </a:rPr>
              <a:t>100% of domain score</a:t>
            </a:r>
          </a:p>
        </p:txBody>
      </p:sp>
      <p:sp>
        <p:nvSpPr>
          <p:cNvPr id="23" name="TextBox 22">
            <a:extLst>
              <a:ext uri="{FF2B5EF4-FFF2-40B4-BE49-F238E27FC236}">
                <a16:creationId xmlns="" xmlns:a16="http://schemas.microsoft.com/office/drawing/2014/main" id="{60FB62BD-69EC-4149-963C-8A6263753A9F}"/>
              </a:ext>
            </a:extLst>
          </p:cNvPr>
          <p:cNvSpPr txBox="1"/>
          <p:nvPr/>
        </p:nvSpPr>
        <p:spPr>
          <a:xfrm>
            <a:off x="3690102" y="3271402"/>
            <a:ext cx="3314178" cy="369332"/>
          </a:xfrm>
          <a:prstGeom prst="rect">
            <a:avLst/>
          </a:prstGeom>
          <a:noFill/>
        </p:spPr>
        <p:txBody>
          <a:bodyPr wrap="square" rtlCol="0">
            <a:spAutoFit/>
          </a:bodyPr>
          <a:lstStyle/>
          <a:p>
            <a:r>
              <a:rPr lang="en-US" b="1" dirty="0">
                <a:latin typeface="Cambria Math" panose="02040503050406030204" pitchFamily="18" charset="0"/>
                <a:ea typeface="Cambria Math" panose="02040503050406030204" pitchFamily="18" charset="0"/>
              </a:rPr>
              <a:t>= </a:t>
            </a:r>
            <a:r>
              <a:rPr lang="en-US" b="1" dirty="0">
                <a:latin typeface="Century Gothic" panose="020B0502020202020204" pitchFamily="34" charset="0"/>
              </a:rPr>
              <a:t>100% of domain score</a:t>
            </a:r>
          </a:p>
        </p:txBody>
      </p:sp>
      <p:sp>
        <p:nvSpPr>
          <p:cNvPr id="24" name="TextBox 23">
            <a:extLst>
              <a:ext uri="{FF2B5EF4-FFF2-40B4-BE49-F238E27FC236}">
                <a16:creationId xmlns="" xmlns:a16="http://schemas.microsoft.com/office/drawing/2014/main" id="{C2F9C642-CD0E-4AC0-9CDE-7B914FF5A756}"/>
              </a:ext>
            </a:extLst>
          </p:cNvPr>
          <p:cNvSpPr txBox="1"/>
          <p:nvPr/>
        </p:nvSpPr>
        <p:spPr>
          <a:xfrm>
            <a:off x="2497308" y="4499070"/>
            <a:ext cx="4039395" cy="866904"/>
          </a:xfrm>
          <a:prstGeom prst="rect">
            <a:avLst/>
          </a:prstGeom>
          <a:noFill/>
        </p:spPr>
        <p:txBody>
          <a:bodyPr wrap="square" rtlCol="0">
            <a:spAutoFit/>
          </a:bodyPr>
          <a:lstStyle/>
          <a:p>
            <a:pPr marL="257175" indent="-257175">
              <a:buFont typeface="Arial" charset="0"/>
              <a:buChar char="•"/>
            </a:pPr>
            <a:r>
              <a:rPr lang="en-US" sz="1400" dirty="0">
                <a:latin typeface="Century Gothic" panose="020B0502020202020204" pitchFamily="34" charset="0"/>
              </a:rPr>
              <a:t> </a:t>
            </a:r>
          </a:p>
          <a:p>
            <a:pPr marL="129779" indent="-129779">
              <a:spcBef>
                <a:spcPts val="450"/>
              </a:spcBef>
              <a:buFont typeface="Arial" charset="0"/>
              <a:buChar char="•"/>
            </a:pPr>
            <a:r>
              <a:rPr lang="en-US" sz="1400" dirty="0">
                <a:latin typeface="Century Gothic" panose="020B0502020202020204" pitchFamily="34" charset="0"/>
              </a:rPr>
              <a:t>CCMR</a:t>
            </a:r>
          </a:p>
          <a:p>
            <a:pPr marL="129779" indent="-129779">
              <a:spcBef>
                <a:spcPts val="450"/>
              </a:spcBef>
              <a:buFont typeface="Arial" charset="0"/>
              <a:buChar char="•"/>
            </a:pPr>
            <a:r>
              <a:rPr lang="en-US" sz="1400" dirty="0">
                <a:latin typeface="Century Gothic" panose="020B0502020202020204" pitchFamily="34" charset="0"/>
              </a:rPr>
              <a:t>Graduation Rates</a:t>
            </a:r>
          </a:p>
        </p:txBody>
      </p:sp>
      <p:pic>
        <p:nvPicPr>
          <p:cNvPr id="25" name="Picture 24">
            <a:extLst>
              <a:ext uri="{FF2B5EF4-FFF2-40B4-BE49-F238E27FC236}">
                <a16:creationId xmlns="" xmlns:a16="http://schemas.microsoft.com/office/drawing/2014/main" id="{C7BD97A9-DD1B-43AB-B95C-E86514DD98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2171" y="4411924"/>
            <a:ext cx="566537" cy="344719"/>
          </a:xfrm>
          <a:prstGeom prst="rect">
            <a:avLst/>
          </a:prstGeom>
        </p:spPr>
      </p:pic>
      <p:sp>
        <p:nvSpPr>
          <p:cNvPr id="26" name="TextBox 25">
            <a:extLst>
              <a:ext uri="{FF2B5EF4-FFF2-40B4-BE49-F238E27FC236}">
                <a16:creationId xmlns="" xmlns:a16="http://schemas.microsoft.com/office/drawing/2014/main" id="{62BD7A9D-FFC6-44C7-875E-D62203EE5B9E}"/>
              </a:ext>
            </a:extLst>
          </p:cNvPr>
          <p:cNvSpPr txBox="1"/>
          <p:nvPr/>
        </p:nvSpPr>
        <p:spPr>
          <a:xfrm>
            <a:off x="3305085" y="4449393"/>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ea typeface="Cambria Math" panose="02040503050406030204" pitchFamily="18" charset="0"/>
              </a:rPr>
              <a:t>?</a:t>
            </a:r>
            <a:r>
              <a:rPr lang="en-US" sz="1500" b="1" dirty="0">
                <a:latin typeface="Century Gothic" panose="020B0502020202020204" pitchFamily="34" charset="0"/>
              </a:rPr>
              <a:t>% of domain score</a:t>
            </a:r>
          </a:p>
        </p:txBody>
      </p:sp>
      <p:sp>
        <p:nvSpPr>
          <p:cNvPr id="27" name="TextBox 26">
            <a:extLst>
              <a:ext uri="{FF2B5EF4-FFF2-40B4-BE49-F238E27FC236}">
                <a16:creationId xmlns="" xmlns:a16="http://schemas.microsoft.com/office/drawing/2014/main" id="{186DFB20-582F-4A42-B396-33B2BE39126C}"/>
              </a:ext>
            </a:extLst>
          </p:cNvPr>
          <p:cNvSpPr txBox="1"/>
          <p:nvPr/>
        </p:nvSpPr>
        <p:spPr>
          <a:xfrm>
            <a:off x="4228027" y="5014068"/>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ea typeface="Cambria Math" panose="02040503050406030204" pitchFamily="18" charset="0"/>
              </a:rPr>
              <a:t>?</a:t>
            </a:r>
            <a:r>
              <a:rPr lang="en-US" sz="1500" b="1" dirty="0">
                <a:latin typeface="Century Gothic" panose="020B0502020202020204" pitchFamily="34" charset="0"/>
              </a:rPr>
              <a:t>% of domain score</a:t>
            </a:r>
          </a:p>
        </p:txBody>
      </p:sp>
      <p:sp>
        <p:nvSpPr>
          <p:cNvPr id="28" name="TextBox 27">
            <a:extLst>
              <a:ext uri="{FF2B5EF4-FFF2-40B4-BE49-F238E27FC236}">
                <a16:creationId xmlns="" xmlns:a16="http://schemas.microsoft.com/office/drawing/2014/main" id="{4533AABD-0F0B-4BFA-80E0-A50AE6700ECB}"/>
              </a:ext>
            </a:extLst>
          </p:cNvPr>
          <p:cNvSpPr txBox="1"/>
          <p:nvPr/>
        </p:nvSpPr>
        <p:spPr>
          <a:xfrm>
            <a:off x="3279747" y="4756643"/>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rPr>
              <a:t>% of domain score</a:t>
            </a:r>
          </a:p>
        </p:txBody>
      </p:sp>
      <p:sp>
        <p:nvSpPr>
          <p:cNvPr id="29" name="Arrow: Left 28">
            <a:extLst>
              <a:ext uri="{FF2B5EF4-FFF2-40B4-BE49-F238E27FC236}">
                <a16:creationId xmlns="" xmlns:a16="http://schemas.microsoft.com/office/drawing/2014/main" id="{2EA4C215-8678-4553-897B-58E75AD01B88}"/>
              </a:ext>
            </a:extLst>
          </p:cNvPr>
          <p:cNvSpPr/>
          <p:nvPr/>
        </p:nvSpPr>
        <p:spPr>
          <a:xfrm>
            <a:off x="6510878" y="4265302"/>
            <a:ext cx="2328322" cy="1305845"/>
          </a:xfrm>
          <a:prstGeom prst="leftArrow">
            <a:avLst/>
          </a:prstGeom>
          <a:solidFill>
            <a:srgbClr val="1582C6"/>
          </a:solidFill>
          <a:ln w="31750">
            <a:solidFill>
              <a:srgbClr val="D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Different weights or logic?</a:t>
            </a:r>
          </a:p>
        </p:txBody>
      </p:sp>
      <p:sp>
        <p:nvSpPr>
          <p:cNvPr id="30" name="Title 1">
            <a:extLst>
              <a:ext uri="{FF2B5EF4-FFF2-40B4-BE49-F238E27FC236}">
                <a16:creationId xmlns="" xmlns:a16="http://schemas.microsoft.com/office/drawing/2014/main" id="{12D98DC3-F7A0-460F-94C7-DAA723CD2C25}"/>
              </a:ext>
            </a:extLst>
          </p:cNvPr>
          <p:cNvSpPr txBox="1">
            <a:spLocks/>
          </p:cNvSpPr>
          <p:nvPr/>
        </p:nvSpPr>
        <p:spPr>
          <a:xfrm>
            <a:off x="578749" y="51316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Calculating the Score: </a:t>
            </a:r>
            <a:r>
              <a:rPr lang="en-US" sz="3200" dirty="0" smtClean="0">
                <a:solidFill>
                  <a:schemeClr val="tx1"/>
                </a:solidFill>
                <a:latin typeface="Century Gothic" panose="020B0502020202020204" pitchFamily="34" charset="0"/>
              </a:rPr>
              <a:t>Stakeholder Input</a:t>
            </a:r>
            <a:endParaRPr lang="en-US" sz="3200" dirty="0">
              <a:solidFill>
                <a:schemeClr val="accent1">
                  <a:lumMod val="75000"/>
                </a:schemeClr>
              </a:solidFill>
              <a:latin typeface="Century Gothic" panose="020B0502020202020204" pitchFamily="34" charset="0"/>
            </a:endParaRPr>
          </a:p>
        </p:txBody>
      </p:sp>
      <p:pic>
        <p:nvPicPr>
          <p:cNvPr id="3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831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39847" y="165861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40792" y="99689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r>
              <a:rPr lang="en-US" sz="3200" dirty="0">
                <a:solidFill>
                  <a:schemeClr val="tx1"/>
                </a:solidFill>
                <a:latin typeface="Century Gothic" panose="020B0502020202020204" pitchFamily="34" charset="0"/>
              </a:rPr>
              <a:t>Growth</a:t>
            </a:r>
            <a:endParaRPr lang="en-US" sz="3200" dirty="0">
              <a:solidFill>
                <a:schemeClr val="accent1">
                  <a:lumMod val="75000"/>
                </a:schemeClr>
              </a:solidFill>
              <a:latin typeface="Century Gothic" panose="020B0502020202020204" pitchFamily="34" charset="0"/>
            </a:endParaRPr>
          </a:p>
        </p:txBody>
      </p:sp>
      <p:sp>
        <p:nvSpPr>
          <p:cNvPr id="28" name="Rectangle 27">
            <a:extLst>
              <a:ext uri="{FF2B5EF4-FFF2-40B4-BE49-F238E27FC236}">
                <a16:creationId xmlns="" xmlns:a16="http://schemas.microsoft.com/office/drawing/2014/main" id="{98216E42-BEDE-4756-9A4B-CD98A7A5C638}"/>
              </a:ext>
            </a:extLst>
          </p:cNvPr>
          <p:cNvSpPr/>
          <p:nvPr/>
        </p:nvSpPr>
        <p:spPr>
          <a:xfrm>
            <a:off x="3433300" y="202875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0" name="Rectangle 29">
            <a:extLst>
              <a:ext uri="{FF2B5EF4-FFF2-40B4-BE49-F238E27FC236}">
                <a16:creationId xmlns="" xmlns:a16="http://schemas.microsoft.com/office/drawing/2014/main" id="{3002DA80-400A-48E9-B4F4-45FB3CB6585A}"/>
              </a:ext>
            </a:extLst>
          </p:cNvPr>
          <p:cNvSpPr/>
          <p:nvPr/>
        </p:nvSpPr>
        <p:spPr>
          <a:xfrm>
            <a:off x="3909820" y="421654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 Progress</a:t>
            </a:r>
          </a:p>
        </p:txBody>
      </p:sp>
      <p:pic>
        <p:nvPicPr>
          <p:cNvPr id="23" name="Picture 22">
            <a:extLst>
              <a:ext uri="{FF2B5EF4-FFF2-40B4-BE49-F238E27FC236}">
                <a16:creationId xmlns="" xmlns:a16="http://schemas.microsoft.com/office/drawing/2014/main" id="{D92ED8EA-AF58-417F-8175-422F2787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431" y="2288402"/>
            <a:ext cx="1642919" cy="1714500"/>
          </a:xfrm>
          <a:prstGeom prst="rect">
            <a:avLst/>
          </a:prstGeom>
        </p:spPr>
      </p:pic>
      <p:sp>
        <p:nvSpPr>
          <p:cNvPr id="31" name="Rectangle 30">
            <a:extLst>
              <a:ext uri="{FF2B5EF4-FFF2-40B4-BE49-F238E27FC236}">
                <a16:creationId xmlns="" xmlns:a16="http://schemas.microsoft.com/office/drawing/2014/main" id="{A74EA7E0-216A-4AE1-87EB-E54F74CE8BFF}"/>
              </a:ext>
            </a:extLst>
          </p:cNvPr>
          <p:cNvSpPr/>
          <p:nvPr/>
        </p:nvSpPr>
        <p:spPr>
          <a:xfrm>
            <a:off x="6282068" y="2602778"/>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2" name="Picture 31">
            <a:extLst>
              <a:ext uri="{FF2B5EF4-FFF2-40B4-BE49-F238E27FC236}">
                <a16:creationId xmlns="" xmlns:a16="http://schemas.microsoft.com/office/drawing/2014/main" id="{180D98B1-BF0C-476B-BA87-57813DC08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999" y="2915860"/>
            <a:ext cx="750209" cy="787484"/>
          </a:xfrm>
          <a:prstGeom prst="rect">
            <a:avLst/>
          </a:prstGeom>
        </p:spPr>
      </p:pic>
      <p:sp>
        <p:nvSpPr>
          <p:cNvPr id="33" name="Rectangle 32">
            <a:extLst>
              <a:ext uri="{FF2B5EF4-FFF2-40B4-BE49-F238E27FC236}">
                <a16:creationId xmlns="" xmlns:a16="http://schemas.microsoft.com/office/drawing/2014/main" id="{727B7690-5CDC-4628-AF32-0EFF7E3036BD}"/>
              </a:ext>
            </a:extLst>
          </p:cNvPr>
          <p:cNvSpPr/>
          <p:nvPr/>
        </p:nvSpPr>
        <p:spPr>
          <a:xfrm>
            <a:off x="6415858" y="3803819"/>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34" name="Rectangle 33">
            <a:extLst>
              <a:ext uri="{FF2B5EF4-FFF2-40B4-BE49-F238E27FC236}">
                <a16:creationId xmlns="" xmlns:a16="http://schemas.microsoft.com/office/drawing/2014/main" id="{DD60DB85-F9BC-4AB0-B581-FAB637B344EB}"/>
              </a:ext>
            </a:extLst>
          </p:cNvPr>
          <p:cNvSpPr/>
          <p:nvPr/>
        </p:nvSpPr>
        <p:spPr>
          <a:xfrm>
            <a:off x="1538204" y="260277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5" name="Picture 34">
            <a:extLst>
              <a:ext uri="{FF2B5EF4-FFF2-40B4-BE49-F238E27FC236}">
                <a16:creationId xmlns="" xmlns:a16="http://schemas.microsoft.com/office/drawing/2014/main" id="{9B99D424-4E24-4D67-A4D4-0571552B4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7748" y="2915859"/>
            <a:ext cx="707798" cy="738637"/>
          </a:xfrm>
          <a:prstGeom prst="rect">
            <a:avLst/>
          </a:prstGeom>
        </p:spPr>
      </p:pic>
      <p:sp>
        <p:nvSpPr>
          <p:cNvPr id="36" name="Rectangle 35">
            <a:extLst>
              <a:ext uri="{FF2B5EF4-FFF2-40B4-BE49-F238E27FC236}">
                <a16:creationId xmlns="" xmlns:a16="http://schemas.microsoft.com/office/drawing/2014/main" id="{F134676B-E856-4A3B-965C-17DF1FC2BD79}"/>
              </a:ext>
            </a:extLst>
          </p:cNvPr>
          <p:cNvSpPr/>
          <p:nvPr/>
        </p:nvSpPr>
        <p:spPr>
          <a:xfrm>
            <a:off x="1672779" y="380381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15" name="Rectangle 14">
            <a:extLst>
              <a:ext uri="{FF2B5EF4-FFF2-40B4-BE49-F238E27FC236}">
                <a16:creationId xmlns="" xmlns:a16="http://schemas.microsoft.com/office/drawing/2014/main" id="{370670B7-071A-4EA0-A6AF-784E1557D49A}"/>
              </a:ext>
            </a:extLst>
          </p:cNvPr>
          <p:cNvSpPr/>
          <p:nvPr/>
        </p:nvSpPr>
        <p:spPr>
          <a:xfrm>
            <a:off x="6054811" y="2510782"/>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 xmlns:a16="http://schemas.microsoft.com/office/drawing/2014/main" id="{8E1F0537-9274-43B4-B9D6-41875008D3CB}"/>
              </a:ext>
            </a:extLst>
          </p:cNvPr>
          <p:cNvSpPr/>
          <p:nvPr/>
        </p:nvSpPr>
        <p:spPr>
          <a:xfrm>
            <a:off x="1189835" y="2494130"/>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9757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ktms9k</a:t>
            </a: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grpSp>
        <p:nvGrpSpPr>
          <p:cNvPr id="8" name="Group 7"/>
          <p:cNvGrpSpPr/>
          <p:nvPr/>
        </p:nvGrpSpPr>
        <p:grpSpPr>
          <a:xfrm>
            <a:off x="1055751" y="1363006"/>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3" name="TextBox 2"/>
          <p:cNvSpPr txBox="1"/>
          <p:nvPr/>
        </p:nvSpPr>
        <p:spPr>
          <a:xfrm>
            <a:off x="4552377" y="1363006"/>
            <a:ext cx="3753215" cy="2308324"/>
          </a:xfrm>
          <a:prstGeom prst="rect">
            <a:avLst/>
          </a:prstGeom>
          <a:noFill/>
        </p:spPr>
        <p:txBody>
          <a:bodyPr wrap="square" rtlCol="0">
            <a:spAutoFit/>
          </a:bodyPr>
          <a:lstStyle/>
          <a:p>
            <a:pPr marL="342900" indent="-342900">
              <a:buAutoNum type="arabicPeriod"/>
            </a:pPr>
            <a:r>
              <a:rPr lang="en-US" sz="2400" dirty="0" smtClean="0"/>
              <a:t>Post an idea that called your attention from Chapters 2 or 3.</a:t>
            </a:r>
          </a:p>
          <a:p>
            <a:pPr marL="342900" indent="-342900">
              <a:buAutoNum type="arabicPeriod"/>
            </a:pPr>
            <a:endParaRPr lang="en-US" sz="2400" dirty="0" smtClean="0"/>
          </a:p>
          <a:p>
            <a:pPr marL="342900" indent="-342900">
              <a:buAutoNum type="arabicPeriod"/>
            </a:pPr>
            <a:r>
              <a:rPr lang="en-US" sz="2400" dirty="0" smtClean="0"/>
              <a:t>Respond to someone else’s comment.</a:t>
            </a:r>
            <a:endParaRPr lang="en-US" sz="2400" dirty="0"/>
          </a:p>
        </p:txBody>
      </p:sp>
    </p:spTree>
    <p:extLst>
      <p:ext uri="{BB962C8B-B14F-4D97-AF65-F5344CB8AC3E}">
        <p14:creationId xmlns:p14="http://schemas.microsoft.com/office/powerpoint/2010/main" val="149067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cxnSp>
        <p:nvCxnSpPr>
          <p:cNvPr id="82" name="Straight Connector 81"/>
          <p:cNvCxnSpPr/>
          <p:nvPr/>
        </p:nvCxnSpPr>
        <p:spPr>
          <a:xfrm>
            <a:off x="4359780" y="2395361"/>
            <a:ext cx="0" cy="269044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76375" y="3230052"/>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85" name="Rectangle 84"/>
          <p:cNvSpPr/>
          <p:nvPr/>
        </p:nvSpPr>
        <p:spPr>
          <a:xfrm>
            <a:off x="5202629" y="3199863"/>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2" name="TextBox 11"/>
          <p:cNvSpPr txBox="1"/>
          <p:nvPr/>
        </p:nvSpPr>
        <p:spPr>
          <a:xfrm>
            <a:off x="1240457" y="2624621"/>
            <a:ext cx="2786340" cy="380873"/>
          </a:xfrm>
          <a:prstGeom prst="rect">
            <a:avLst/>
          </a:prstGeom>
          <a:noFill/>
        </p:spPr>
        <p:txBody>
          <a:bodyPr wrap="none" rtlCol="0">
            <a:spAutoFit/>
          </a:bodyPr>
          <a:lstStyle/>
          <a:p>
            <a:pPr algn="ctr"/>
            <a:r>
              <a:rPr lang="en-US" sz="1875" b="1" dirty="0">
                <a:solidFill>
                  <a:schemeClr val="accent2"/>
                </a:solidFill>
                <a:latin typeface="Century Gothic" panose="020B0502020202020204" pitchFamily="34" charset="0"/>
              </a:rPr>
              <a:t>Part A: Student Growth</a:t>
            </a:r>
          </a:p>
        </p:txBody>
      </p:sp>
      <p:sp>
        <p:nvSpPr>
          <p:cNvPr id="87" name="TextBox 86"/>
          <p:cNvSpPr txBox="1"/>
          <p:nvPr/>
        </p:nvSpPr>
        <p:spPr>
          <a:xfrm>
            <a:off x="4654469" y="2628463"/>
            <a:ext cx="3464410" cy="380873"/>
          </a:xfrm>
          <a:prstGeom prst="rect">
            <a:avLst/>
          </a:prstGeom>
          <a:noFill/>
        </p:spPr>
        <p:txBody>
          <a:bodyPr wrap="none" rtlCol="0">
            <a:spAutoFit/>
          </a:bodyPr>
          <a:lstStyle/>
          <a:p>
            <a:r>
              <a:rPr lang="en-US" sz="1875" b="1" dirty="0">
                <a:solidFill>
                  <a:schemeClr val="accent2"/>
                </a:solidFill>
                <a:latin typeface="Century Gothic" panose="020B0502020202020204" pitchFamily="34" charset="0"/>
              </a:rPr>
              <a:t>Part B: Relative Performance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831" y="3413425"/>
            <a:ext cx="1411589" cy="150475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66" y="3526156"/>
            <a:ext cx="1468626" cy="1122293"/>
          </a:xfrm>
          <a:prstGeom prst="rect">
            <a:avLst/>
          </a:prstGeom>
        </p:spPr>
      </p:pic>
      <p:pic>
        <p:nvPicPr>
          <p:cNvPr id="1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34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10760"/>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sp>
        <p:nvSpPr>
          <p:cNvPr id="12" name="TextBox 11"/>
          <p:cNvSpPr txBox="1"/>
          <p:nvPr/>
        </p:nvSpPr>
        <p:spPr>
          <a:xfrm>
            <a:off x="2791655" y="2177139"/>
            <a:ext cx="3518913"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A: Student Growth</a:t>
            </a:r>
          </a:p>
        </p:txBody>
      </p:sp>
      <p:grpSp>
        <p:nvGrpSpPr>
          <p:cNvPr id="2" name="Group 1">
            <a:extLst>
              <a:ext uri="{FF2B5EF4-FFF2-40B4-BE49-F238E27FC236}">
                <a16:creationId xmlns="" xmlns:a16="http://schemas.microsoft.com/office/drawing/2014/main" id="{FD65DE5D-C9C6-4A67-A577-40004AECBEAF}"/>
              </a:ext>
            </a:extLst>
          </p:cNvPr>
          <p:cNvGrpSpPr/>
          <p:nvPr/>
        </p:nvGrpSpPr>
        <p:grpSpPr>
          <a:xfrm>
            <a:off x="3350962" y="2847351"/>
            <a:ext cx="2400300" cy="2400300"/>
            <a:chOff x="1162016" y="2607609"/>
            <a:chExt cx="2286000" cy="2286000"/>
          </a:xfrm>
        </p:grpSpPr>
        <p:sp>
          <p:nvSpPr>
            <p:cNvPr id="11" name="Rectangle 10"/>
            <p:cNvSpPr/>
            <p:nvPr/>
          </p:nvSpPr>
          <p:spPr>
            <a:xfrm>
              <a:off x="1162016" y="2607609"/>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957" y="2852107"/>
              <a:ext cx="1882118" cy="2006338"/>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7896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STAAR</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Test </a:t>
            </a:r>
            <a:r>
              <a:rPr lang="en-US" sz="3200" dirty="0">
                <a:solidFill>
                  <a:schemeClr val="tx1"/>
                </a:solidFill>
                <a:latin typeface="Century Gothic" panose="020B0502020202020204" pitchFamily="34" charset="0"/>
              </a:rPr>
              <a:t>Inclusion Methodology </a:t>
            </a:r>
            <a:endParaRPr lang="en-US" sz="3200" b="1" dirty="0">
              <a:solidFill>
                <a:schemeClr val="accent2"/>
              </a:solidFill>
              <a:latin typeface="Century Gothic" panose="020B0502020202020204" pitchFamily="34" charset="0"/>
            </a:endParaRPr>
          </a:p>
        </p:txBody>
      </p:sp>
      <p:sp>
        <p:nvSpPr>
          <p:cNvPr id="34" name="TextBox 33">
            <a:extLst>
              <a:ext uri="{FF2B5EF4-FFF2-40B4-BE49-F238E27FC236}">
                <a16:creationId xmlns="" xmlns:a16="http://schemas.microsoft.com/office/drawing/2014/main" id="{596CD33C-A6E0-4C81-BEE7-F43D4C0D7B1F}"/>
              </a:ext>
            </a:extLst>
          </p:cNvPr>
          <p:cNvSpPr txBox="1"/>
          <p:nvPr/>
        </p:nvSpPr>
        <p:spPr>
          <a:xfrm>
            <a:off x="623805" y="1938504"/>
            <a:ext cx="3825323" cy="4078039"/>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Includes all tests (STAAR with and without accommodations and STAAR Alternate 2) combined</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Combines reading and mathematics</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Uses STAAR Progress Measure</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Includes ELs (except in their first year in US schools)</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Uses same STAAR Progress Measure for ELs and non-Els</a:t>
            </a:r>
          </a:p>
          <a:p>
            <a:pPr marL="214313" indent="-214313">
              <a:spcAft>
                <a:spcPts val="450"/>
              </a:spcAft>
              <a:buClr>
                <a:srgbClr val="1582C6"/>
              </a:buClr>
              <a:buFont typeface="Arial" charset="0"/>
              <a:buChar char="•"/>
            </a:pPr>
            <a:endParaRPr lang="en-US" altLang="en-US" dirty="0">
              <a:latin typeface="Century Gothic" panose="020B0502020202020204" pitchFamily="34" charset="0"/>
              <a:cs typeface="Calibri" charset="0"/>
            </a:endParaRPr>
          </a:p>
          <a:p>
            <a:pPr marL="214313" indent="-214313">
              <a:spcAft>
                <a:spcPts val="450"/>
              </a:spcAft>
              <a:buFont typeface="Arial" charset="0"/>
              <a:buChar char="•"/>
            </a:pPr>
            <a:endParaRPr lang="en-US" altLang="en-US" dirty="0">
              <a:latin typeface="Century Gothic" panose="020B0502020202020204" pitchFamily="34" charset="0"/>
              <a:ea typeface="Calibri" charset="0"/>
              <a:cs typeface="Calibri" charset="0"/>
            </a:endParaRPr>
          </a:p>
        </p:txBody>
      </p:sp>
      <p:sp>
        <p:nvSpPr>
          <p:cNvPr id="8" name="TextBox 7">
            <a:extLst>
              <a:ext uri="{FF2B5EF4-FFF2-40B4-BE49-F238E27FC236}">
                <a16:creationId xmlns="" xmlns:a16="http://schemas.microsoft.com/office/drawing/2014/main" id="{849A40B9-F92F-4D72-9C73-0B7D2254CB93}"/>
              </a:ext>
            </a:extLst>
          </p:cNvPr>
          <p:cNvSpPr txBox="1"/>
          <p:nvPr/>
        </p:nvSpPr>
        <p:spPr>
          <a:xfrm>
            <a:off x="4471797" y="1938505"/>
            <a:ext cx="3992582" cy="2713563"/>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Because the first STAAR tests are given in third grade, we can’t assess growth using the STAAR Progress Measure until fourth grade.</a:t>
            </a:r>
          </a:p>
          <a:p>
            <a:pPr marL="214313" indent="-214313">
              <a:spcAft>
                <a:spcPts val="450"/>
              </a:spcAft>
              <a:buClr>
                <a:srgbClr val="1582C6"/>
              </a:buClr>
              <a:buFont typeface="Arial" charset="0"/>
              <a:buChar char="•"/>
            </a:pPr>
            <a:r>
              <a:rPr lang="en-US" dirty="0" smtClean="0">
                <a:latin typeface="Century Gothic" panose="020B0502020202020204" pitchFamily="34" charset="0"/>
                <a:cs typeface="Calibri" charset="0"/>
              </a:rPr>
              <a:t>At </a:t>
            </a:r>
            <a:r>
              <a:rPr lang="en-US" dirty="0">
                <a:latin typeface="Century Gothic" panose="020B0502020202020204" pitchFamily="34" charset="0"/>
                <a:cs typeface="Calibri" charset="0"/>
              </a:rPr>
              <a:t>this point, only Relative Performance will be analyzed in high school. </a:t>
            </a:r>
            <a:endParaRPr lang="en-US" altLang="en-US" dirty="0">
              <a:latin typeface="Century Gothic" panose="020B0502020202020204" pitchFamily="34" charset="0"/>
              <a:cs typeface="Calibri" charset="0"/>
            </a:endParaRPr>
          </a:p>
          <a:p>
            <a:pPr marL="214313" indent="-214313">
              <a:spcAft>
                <a:spcPts val="450"/>
              </a:spcAft>
              <a:buClr>
                <a:srgbClr val="1582C6"/>
              </a:buClr>
              <a:buFont typeface="Arial" charset="0"/>
              <a:buChar char="•"/>
            </a:pPr>
            <a:endParaRPr lang="en-US" altLang="en-US" dirty="0">
              <a:latin typeface="Century Gothic" panose="020B0502020202020204" pitchFamily="34" charset="0"/>
              <a:cs typeface="Calibri"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1452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623805" y="543048"/>
            <a:ext cx="646307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Growth</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Measuring </a:t>
            </a:r>
            <a:r>
              <a:rPr lang="en-US" sz="3200" dirty="0">
                <a:solidFill>
                  <a:schemeClr val="tx1"/>
                </a:solidFill>
                <a:latin typeface="Century Gothic" panose="020B0502020202020204" pitchFamily="34" charset="0"/>
              </a:rPr>
              <a:t>Advancement</a:t>
            </a:r>
            <a:endParaRPr lang="en-US" sz="3200" dirty="0">
              <a:solidFill>
                <a:schemeClr val="accent1">
                  <a:lumMod val="75000"/>
                </a:schemeClr>
              </a:solidFill>
              <a:latin typeface="Century Gothic" panose="020B0502020202020204" pitchFamily="34" charset="0"/>
            </a:endParaRPr>
          </a:p>
        </p:txBody>
      </p:sp>
      <p:grpSp>
        <p:nvGrpSpPr>
          <p:cNvPr id="19" name="Group 18"/>
          <p:cNvGrpSpPr/>
          <p:nvPr/>
        </p:nvGrpSpPr>
        <p:grpSpPr>
          <a:xfrm>
            <a:off x="128337" y="2213811"/>
            <a:ext cx="8951495" cy="3080083"/>
            <a:chOff x="890353" y="2719854"/>
            <a:chExt cx="7539903" cy="2546879"/>
          </a:xfrm>
        </p:grpSpPr>
        <p:cxnSp>
          <p:nvCxnSpPr>
            <p:cNvPr id="56" name="Straight Connector 55"/>
            <p:cNvCxnSpPr/>
            <p:nvPr/>
          </p:nvCxnSpPr>
          <p:spPr>
            <a:xfrm>
              <a:off x="2456839" y="2719854"/>
              <a:ext cx="0" cy="23145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456839" y="5017284"/>
              <a:ext cx="272241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30261" y="2719854"/>
              <a:ext cx="0" cy="23145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469056" y="447721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465411" y="3945721"/>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456839" y="337993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830261" y="427147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830261" y="3679974"/>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830261" y="3148479"/>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469058" y="3954294"/>
              <a:ext cx="1366132" cy="531495"/>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Rectangle 66"/>
            <p:cNvSpPr/>
            <p:nvPr/>
          </p:nvSpPr>
          <p:spPr>
            <a:xfrm>
              <a:off x="3838832" y="3680869"/>
              <a:ext cx="1352634" cy="582930"/>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8" name="Rectangle 67"/>
            <p:cNvSpPr/>
            <p:nvPr/>
          </p:nvSpPr>
          <p:spPr>
            <a:xfrm>
              <a:off x="3834547" y="4281003"/>
              <a:ext cx="1356920" cy="72866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9" name="Rectangle 68"/>
            <p:cNvSpPr/>
            <p:nvPr/>
          </p:nvSpPr>
          <p:spPr>
            <a:xfrm>
              <a:off x="2472702" y="4485789"/>
              <a:ext cx="1352634" cy="52292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53" y="3426160"/>
              <a:ext cx="974786" cy="1039122"/>
            </a:xfrm>
            <a:prstGeom prst="rect">
              <a:avLst/>
            </a:prstGeom>
          </p:spPr>
        </p:pic>
        <p:cxnSp>
          <p:nvCxnSpPr>
            <p:cNvPr id="71" name="Straight Connector 70"/>
            <p:cNvCxnSpPr>
              <a:cxnSpLocks/>
            </p:cNvCxnSpPr>
            <p:nvPr/>
          </p:nvCxnSpPr>
          <p:spPr>
            <a:xfrm flipV="1">
              <a:off x="1876202" y="3459761"/>
              <a:ext cx="325230" cy="419291"/>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1871488" y="3981677"/>
              <a:ext cx="280892" cy="54854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34547" y="3148479"/>
              <a:ext cx="1352634" cy="52292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Rectangle 73"/>
            <p:cNvSpPr/>
            <p:nvPr/>
          </p:nvSpPr>
          <p:spPr>
            <a:xfrm>
              <a:off x="2472702" y="3387560"/>
              <a:ext cx="1352634" cy="55328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Rectangle 74"/>
            <p:cNvSpPr/>
            <p:nvPr/>
          </p:nvSpPr>
          <p:spPr>
            <a:xfrm>
              <a:off x="2469950" y="2719856"/>
              <a:ext cx="1352634" cy="651394"/>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Rectangle 75"/>
            <p:cNvSpPr/>
            <p:nvPr/>
          </p:nvSpPr>
          <p:spPr>
            <a:xfrm>
              <a:off x="3834547" y="2719854"/>
              <a:ext cx="1352634" cy="42862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Title 1"/>
            <p:cNvSpPr txBox="1">
              <a:spLocks/>
            </p:cNvSpPr>
            <p:nvPr/>
          </p:nvSpPr>
          <p:spPr>
            <a:xfrm rot="16200000">
              <a:off x="1180938" y="3745462"/>
              <a:ext cx="2288858"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STAAR Performance Level</a:t>
              </a:r>
            </a:p>
          </p:txBody>
        </p:sp>
        <p:sp>
          <p:nvSpPr>
            <p:cNvPr id="78" name="Title 1"/>
            <p:cNvSpPr txBox="1">
              <a:spLocks/>
            </p:cNvSpPr>
            <p:nvPr/>
          </p:nvSpPr>
          <p:spPr>
            <a:xfrm>
              <a:off x="2451485" y="5029086"/>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3</a:t>
              </a:r>
              <a:r>
                <a:rPr lang="en-US" sz="1125" baseline="30000" dirty="0">
                  <a:solidFill>
                    <a:schemeClr val="accent2"/>
                  </a:solidFill>
                  <a:latin typeface="Century Gothic" panose="020B0502020202020204" pitchFamily="34" charset="0"/>
                </a:rPr>
                <a:t>rd</a:t>
              </a:r>
              <a:r>
                <a:rPr lang="en-US" sz="1125" dirty="0">
                  <a:solidFill>
                    <a:schemeClr val="accent2"/>
                  </a:solidFill>
                  <a:latin typeface="Century Gothic" panose="020B0502020202020204" pitchFamily="34" charset="0"/>
                </a:rPr>
                <a:t> Grade Example</a:t>
              </a:r>
            </a:p>
          </p:txBody>
        </p:sp>
        <p:sp>
          <p:nvSpPr>
            <p:cNvPr id="79" name="Title 1"/>
            <p:cNvSpPr txBox="1">
              <a:spLocks/>
            </p:cNvSpPr>
            <p:nvPr/>
          </p:nvSpPr>
          <p:spPr>
            <a:xfrm>
              <a:off x="3842481" y="5018067"/>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4</a:t>
              </a:r>
              <a:r>
                <a:rPr lang="en-US" sz="1125" baseline="30000" dirty="0">
                  <a:solidFill>
                    <a:schemeClr val="accent2"/>
                  </a:solidFill>
                  <a:latin typeface="Century Gothic" panose="020B0502020202020204" pitchFamily="34" charset="0"/>
                </a:rPr>
                <a:t>th</a:t>
              </a:r>
              <a:r>
                <a:rPr lang="en-US" sz="1125" dirty="0">
                  <a:solidFill>
                    <a:schemeClr val="accent2"/>
                  </a:solidFill>
                  <a:latin typeface="Century Gothic" panose="020B0502020202020204" pitchFamily="34" charset="0"/>
                </a:rPr>
                <a:t> Grade Example</a:t>
              </a:r>
            </a:p>
          </p:txBody>
        </p:sp>
        <p:sp>
          <p:nvSpPr>
            <p:cNvPr id="80" name="Title 1"/>
            <p:cNvSpPr txBox="1">
              <a:spLocks/>
            </p:cNvSpPr>
            <p:nvPr/>
          </p:nvSpPr>
          <p:spPr>
            <a:xfrm>
              <a:off x="3833014" y="4530221"/>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2" name="Title 1"/>
            <p:cNvSpPr txBox="1">
              <a:spLocks/>
            </p:cNvSpPr>
            <p:nvPr/>
          </p:nvSpPr>
          <p:spPr>
            <a:xfrm>
              <a:off x="2475455" y="4630475"/>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3" name="Title 1"/>
            <p:cNvSpPr txBox="1">
              <a:spLocks/>
            </p:cNvSpPr>
            <p:nvPr/>
          </p:nvSpPr>
          <p:spPr>
            <a:xfrm>
              <a:off x="3818044" y="3879084"/>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4" name="Title 1"/>
            <p:cNvSpPr txBox="1">
              <a:spLocks/>
            </p:cNvSpPr>
            <p:nvPr/>
          </p:nvSpPr>
          <p:spPr>
            <a:xfrm>
              <a:off x="2466837" y="4103166"/>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5" name="Title 1"/>
            <p:cNvSpPr txBox="1">
              <a:spLocks/>
            </p:cNvSpPr>
            <p:nvPr/>
          </p:nvSpPr>
          <p:spPr>
            <a:xfrm>
              <a:off x="3833907" y="334352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6" name="Title 1"/>
            <p:cNvSpPr txBox="1">
              <a:spLocks/>
            </p:cNvSpPr>
            <p:nvPr/>
          </p:nvSpPr>
          <p:spPr>
            <a:xfrm>
              <a:off x="2444191" y="355221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7" name="Title 1"/>
            <p:cNvSpPr txBox="1">
              <a:spLocks/>
            </p:cNvSpPr>
            <p:nvPr/>
          </p:nvSpPr>
          <p:spPr>
            <a:xfrm>
              <a:off x="2460485" y="2930897"/>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sp>
          <p:nvSpPr>
            <p:cNvPr id="88" name="Title 1"/>
            <p:cNvSpPr txBox="1">
              <a:spLocks/>
            </p:cNvSpPr>
            <p:nvPr/>
          </p:nvSpPr>
          <p:spPr>
            <a:xfrm>
              <a:off x="3837554" y="2810319"/>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cxnSp>
          <p:nvCxnSpPr>
            <p:cNvPr id="90" name="Straight Arrow Connector 89"/>
            <p:cNvCxnSpPr>
              <a:cxnSpLocks/>
            </p:cNvCxnSpPr>
            <p:nvPr/>
          </p:nvCxnSpPr>
          <p:spPr>
            <a:xfrm flipV="1">
              <a:off x="3596383" y="3306518"/>
              <a:ext cx="862372" cy="742075"/>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292361" y="2736786"/>
              <a:ext cx="985712" cy="545909"/>
              <a:chOff x="8970900" y="2416698"/>
              <a:chExt cx="1752376" cy="905557"/>
            </a:xfrm>
          </p:grpSpPr>
          <p:cxnSp>
            <p:nvCxnSpPr>
              <p:cNvPr id="93" name="Straight Connector 92"/>
              <p:cNvCxnSpPr/>
              <p:nvPr/>
            </p:nvCxnSpPr>
            <p:spPr>
              <a:xfrm>
                <a:off x="8970900" y="2416698"/>
                <a:ext cx="0" cy="905557"/>
              </a:xfrm>
              <a:prstGeom prst="line">
                <a:avLst/>
              </a:prstGeom>
              <a:ln w="3492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94" name="Title 1"/>
              <p:cNvSpPr txBox="1">
                <a:spLocks/>
              </p:cNvSpPr>
              <p:nvPr/>
            </p:nvSpPr>
            <p:spPr>
              <a:xfrm>
                <a:off x="9057441" y="2673157"/>
                <a:ext cx="1665835" cy="46965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5"/>
                    </a:solidFill>
                    <a:latin typeface="Century Gothic" panose="020B0502020202020204" pitchFamily="34" charset="0"/>
                  </a:rPr>
                  <a:t>Exceeds</a:t>
                </a:r>
                <a:endParaRPr lang="en-US" sz="1200" dirty="0">
                  <a:solidFill>
                    <a:schemeClr val="tx1">
                      <a:lumMod val="65000"/>
                      <a:lumOff val="35000"/>
                    </a:schemeClr>
                  </a:solidFill>
                  <a:latin typeface="Century Gothic" panose="020B0502020202020204" pitchFamily="34" charset="0"/>
                </a:endParaRPr>
              </a:p>
            </p:txBody>
          </p:sp>
        </p:grpSp>
        <p:cxnSp>
          <p:nvCxnSpPr>
            <p:cNvPr id="96" name="Straight Arrow Connector 95"/>
            <p:cNvCxnSpPr>
              <a:cxnSpLocks/>
            </p:cNvCxnSpPr>
            <p:nvPr/>
          </p:nvCxnSpPr>
          <p:spPr>
            <a:xfrm flipV="1">
              <a:off x="3635784" y="3833123"/>
              <a:ext cx="805329" cy="25188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292367" y="3290561"/>
              <a:ext cx="982059" cy="484258"/>
              <a:chOff x="8970900" y="2416698"/>
              <a:chExt cx="1745881" cy="591548"/>
            </a:xfrm>
          </p:grpSpPr>
          <p:cxnSp>
            <p:nvCxnSpPr>
              <p:cNvPr id="98" name="Straight Connector 97"/>
              <p:cNvCxnSpPr/>
              <p:nvPr/>
            </p:nvCxnSpPr>
            <p:spPr>
              <a:xfrm>
                <a:off x="8970900" y="2416698"/>
                <a:ext cx="0" cy="545030"/>
              </a:xfrm>
              <a:prstGeom prst="line">
                <a:avLst/>
              </a:prstGeom>
              <a:ln w="349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9" name="Title 1"/>
              <p:cNvSpPr txBox="1">
                <a:spLocks/>
              </p:cNvSpPr>
              <p:nvPr/>
            </p:nvSpPr>
            <p:spPr>
              <a:xfrm>
                <a:off x="9064965" y="2538595"/>
                <a:ext cx="1651816"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2"/>
                    </a:solidFill>
                    <a:latin typeface="Century Gothic" panose="020B0502020202020204" pitchFamily="34" charset="0"/>
                  </a:rPr>
                  <a:t>Expected</a:t>
                </a:r>
                <a:endParaRPr lang="en-US" sz="1200" dirty="0">
                  <a:solidFill>
                    <a:schemeClr val="tx1">
                      <a:lumMod val="65000"/>
                      <a:lumOff val="35000"/>
                    </a:schemeClr>
                  </a:solidFill>
                  <a:latin typeface="Century Gothic" panose="020B0502020202020204" pitchFamily="34" charset="0"/>
                </a:endParaRPr>
              </a:p>
            </p:txBody>
          </p:sp>
        </p:grpSp>
        <p:sp>
          <p:nvSpPr>
            <p:cNvPr id="106" name="Title 1"/>
            <p:cNvSpPr txBox="1">
              <a:spLocks/>
            </p:cNvSpPr>
            <p:nvPr/>
          </p:nvSpPr>
          <p:spPr>
            <a:xfrm>
              <a:off x="6183600" y="2913669"/>
              <a:ext cx="1931871"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+ 1 Point Awarded</a:t>
              </a:r>
            </a:p>
            <a:p>
              <a:pPr>
                <a:lnSpc>
                  <a:spcPct val="100000"/>
                </a:lnSpc>
              </a:pPr>
              <a:r>
                <a:rPr lang="en-US" sz="1400" dirty="0">
                  <a:solidFill>
                    <a:schemeClr val="tx1">
                      <a:lumMod val="65000"/>
                      <a:lumOff val="35000"/>
                    </a:schemeClr>
                  </a:solidFill>
                  <a:latin typeface="Century Gothic" panose="020B0502020202020204" pitchFamily="34" charset="0"/>
                </a:rPr>
                <a:t>For meeting or exceeding expected growth</a:t>
              </a:r>
            </a:p>
          </p:txBody>
        </p:sp>
        <p:cxnSp>
          <p:nvCxnSpPr>
            <p:cNvPr id="115" name="Straight Connector 114"/>
            <p:cNvCxnSpPr/>
            <p:nvPr/>
          </p:nvCxnSpPr>
          <p:spPr>
            <a:xfrm>
              <a:off x="5413849" y="3672115"/>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Title 1"/>
            <p:cNvSpPr txBox="1">
              <a:spLocks/>
            </p:cNvSpPr>
            <p:nvPr/>
          </p:nvSpPr>
          <p:spPr>
            <a:xfrm>
              <a:off x="6215472" y="3630568"/>
              <a:ext cx="2214784"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800" b="1" dirty="0">
                  <a:solidFill>
                    <a:srgbClr val="ED7D31"/>
                  </a:solidFill>
                  <a:latin typeface="Century Gothic" panose="020B0502020202020204" pitchFamily="34" charset="0"/>
                </a:rPr>
                <a:t>+ .5 Points Awarded</a:t>
              </a:r>
            </a:p>
            <a:p>
              <a:pPr>
                <a:lnSpc>
                  <a:spcPct val="100000"/>
                </a:lnSpc>
              </a:pPr>
              <a:r>
                <a:rPr lang="en-US" sz="1400" dirty="0">
                  <a:solidFill>
                    <a:schemeClr val="tx1">
                      <a:lumMod val="65000"/>
                      <a:lumOff val="35000"/>
                    </a:schemeClr>
                  </a:solidFill>
                  <a:latin typeface="Century Gothic" panose="020B0502020202020204" pitchFamily="34" charset="0"/>
                </a:rPr>
                <a:t>For maintaining </a:t>
              </a:r>
              <a:r>
                <a:rPr lang="en-US" sz="1400" dirty="0" smtClean="0">
                  <a:solidFill>
                    <a:schemeClr val="tx1">
                      <a:lumMod val="65000"/>
                      <a:lumOff val="35000"/>
                    </a:schemeClr>
                  </a:solidFill>
                  <a:latin typeface="Century Gothic" panose="020B0502020202020204" pitchFamily="34" charset="0"/>
                </a:rPr>
                <a:t>proficiency, but failing </a:t>
              </a:r>
              <a:r>
                <a:rPr lang="en-US" sz="1400" dirty="0">
                  <a:solidFill>
                    <a:schemeClr val="tx1">
                      <a:lumMod val="65000"/>
                      <a:lumOff val="35000"/>
                    </a:schemeClr>
                  </a:solidFill>
                  <a:latin typeface="Century Gothic" panose="020B0502020202020204" pitchFamily="34" charset="0"/>
                </a:rPr>
                <a:t>to meet </a:t>
              </a:r>
              <a:r>
                <a:rPr lang="en-US" sz="1400" dirty="0" smtClean="0">
                  <a:solidFill>
                    <a:schemeClr val="tx1">
                      <a:lumMod val="65000"/>
                      <a:lumOff val="35000"/>
                    </a:schemeClr>
                  </a:solidFill>
                  <a:latin typeface="Century Gothic" panose="020B0502020202020204" pitchFamily="34" charset="0"/>
                </a:rPr>
                <a:t>expected growth</a:t>
              </a:r>
              <a:endParaRPr lang="en-US" sz="1400" dirty="0">
                <a:solidFill>
                  <a:schemeClr val="tx1">
                    <a:lumMod val="65000"/>
                    <a:lumOff val="35000"/>
                  </a:schemeClr>
                </a:solidFill>
                <a:latin typeface="Century Gothic" panose="020B0502020202020204" pitchFamily="34" charset="0"/>
              </a:endParaRPr>
            </a:p>
          </p:txBody>
        </p:sp>
        <p:cxnSp>
          <p:nvCxnSpPr>
            <p:cNvPr id="121" name="Straight Arrow Connector 120"/>
            <p:cNvCxnSpPr>
              <a:cxnSpLocks/>
            </p:cNvCxnSpPr>
            <p:nvPr/>
          </p:nvCxnSpPr>
          <p:spPr>
            <a:xfrm flipV="1">
              <a:off x="3635784" y="4116292"/>
              <a:ext cx="824307" cy="11268"/>
            </a:xfrm>
            <a:prstGeom prst="straightConnector1">
              <a:avLst/>
            </a:prstGeom>
            <a:ln w="3492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4480873" y="3225246"/>
              <a:ext cx="81272" cy="81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4488452" y="3776862"/>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04" name="Straight Arrow Connector 103"/>
            <p:cNvCxnSpPr>
              <a:cxnSpLocks/>
            </p:cNvCxnSpPr>
            <p:nvPr/>
          </p:nvCxnSpPr>
          <p:spPr>
            <a:xfrm>
              <a:off x="3632577" y="4171573"/>
              <a:ext cx="826178" cy="267709"/>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526500" y="4085011"/>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480873" y="4075655"/>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4480873" y="4404177"/>
              <a:ext cx="81272" cy="81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Title 1"/>
            <p:cNvSpPr txBox="1">
              <a:spLocks/>
            </p:cNvSpPr>
            <p:nvPr/>
          </p:nvSpPr>
          <p:spPr>
            <a:xfrm>
              <a:off x="6236830" y="4450975"/>
              <a:ext cx="1878641" cy="76359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rgbClr val="C00000"/>
                  </a:solidFill>
                  <a:latin typeface="Century Gothic" panose="020B0502020202020204" pitchFamily="34" charset="0"/>
                </a:rPr>
                <a:t>+ 0 Points Awarded</a:t>
              </a:r>
            </a:p>
            <a:p>
              <a:pPr>
                <a:lnSpc>
                  <a:spcPct val="100000"/>
                </a:lnSpc>
              </a:pPr>
              <a:r>
                <a:rPr lang="en-US" sz="1400" dirty="0">
                  <a:solidFill>
                    <a:schemeClr val="tx1">
                      <a:lumMod val="65000"/>
                      <a:lumOff val="35000"/>
                    </a:schemeClr>
                  </a:solidFill>
                  <a:latin typeface="Century Gothic" panose="020B0502020202020204" pitchFamily="34" charset="0"/>
                </a:rPr>
                <a:t>For falling to a lower level</a:t>
              </a:r>
            </a:p>
          </p:txBody>
        </p:sp>
        <p:cxnSp>
          <p:nvCxnSpPr>
            <p:cNvPr id="111" name="Straight Connector 110"/>
            <p:cNvCxnSpPr/>
            <p:nvPr/>
          </p:nvCxnSpPr>
          <p:spPr>
            <a:xfrm>
              <a:off x="5435236" y="4462117"/>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5292366" y="3736737"/>
              <a:ext cx="923106" cy="588055"/>
              <a:chOff x="8970900" y="2416698"/>
              <a:chExt cx="1641076" cy="591548"/>
            </a:xfrm>
          </p:grpSpPr>
          <p:cxnSp>
            <p:nvCxnSpPr>
              <p:cNvPr id="113" name="Straight Connector 112"/>
              <p:cNvCxnSpPr/>
              <p:nvPr/>
            </p:nvCxnSpPr>
            <p:spPr>
              <a:xfrm>
                <a:off x="8970900" y="2416698"/>
                <a:ext cx="0" cy="545030"/>
              </a:xfrm>
              <a:prstGeom prst="line">
                <a:avLst/>
              </a:prstGeom>
              <a:ln w="34925">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9064965" y="2538595"/>
                <a:ext cx="1547011"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ED7D31"/>
                    </a:solidFill>
                    <a:latin typeface="Century Gothic" panose="020B0502020202020204" pitchFamily="34" charset="0"/>
                  </a:rPr>
                  <a:t>Maintains</a:t>
                </a:r>
                <a:endParaRPr lang="en-US" sz="1200" dirty="0">
                  <a:solidFill>
                    <a:srgbClr val="ED7D31"/>
                  </a:solidFill>
                  <a:latin typeface="Century Gothic" panose="020B0502020202020204" pitchFamily="34" charset="0"/>
                </a:endParaRPr>
              </a:p>
            </p:txBody>
          </p:sp>
        </p:grpSp>
        <p:grpSp>
          <p:nvGrpSpPr>
            <p:cNvPr id="116" name="Group 115"/>
            <p:cNvGrpSpPr/>
            <p:nvPr/>
          </p:nvGrpSpPr>
          <p:grpSpPr>
            <a:xfrm>
              <a:off x="5295575" y="4278548"/>
              <a:ext cx="919897" cy="901683"/>
              <a:chOff x="8970900" y="2416698"/>
              <a:chExt cx="1635371" cy="691590"/>
            </a:xfrm>
          </p:grpSpPr>
          <p:cxnSp>
            <p:nvCxnSpPr>
              <p:cNvPr id="117" name="Straight Connector 116"/>
              <p:cNvCxnSpPr/>
              <p:nvPr/>
            </p:nvCxnSpPr>
            <p:spPr>
              <a:xfrm>
                <a:off x="8970900" y="2416698"/>
                <a:ext cx="0" cy="54503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8" name="Title 1"/>
              <p:cNvSpPr txBox="1">
                <a:spLocks/>
              </p:cNvSpPr>
              <p:nvPr/>
            </p:nvSpPr>
            <p:spPr>
              <a:xfrm>
                <a:off x="9109857" y="2638637"/>
                <a:ext cx="1496414"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C00000"/>
                    </a:solidFill>
                    <a:latin typeface="Century Gothic" panose="020B0502020202020204" pitchFamily="34" charset="0"/>
                  </a:rPr>
                  <a:t>Limited</a:t>
                </a:r>
                <a:endParaRPr lang="en-US" sz="1200" dirty="0">
                  <a:solidFill>
                    <a:srgbClr val="C00000"/>
                  </a:solidFill>
                  <a:latin typeface="Century Gothic" panose="020B0502020202020204" pitchFamily="34" charset="0"/>
                </a:endParaRPr>
              </a:p>
            </p:txBody>
          </p:sp>
        </p:grpSp>
      </p:grpSp>
      <p:pic>
        <p:nvPicPr>
          <p:cNvPr id="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79628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4632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04576" y="48809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Growth</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Percentage </a:t>
            </a:r>
            <a:r>
              <a:rPr lang="en-US" sz="3200" dirty="0">
                <a:solidFill>
                  <a:schemeClr val="tx1"/>
                </a:solidFill>
                <a:latin typeface="Century Gothic" panose="020B0502020202020204" pitchFamily="34" charset="0"/>
              </a:rPr>
              <a:t>of Students Gaining</a:t>
            </a:r>
            <a:endParaRPr lang="en-US" sz="3200" dirty="0">
              <a:solidFill>
                <a:schemeClr val="accent1">
                  <a:lumMod val="7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8095203"/>
              </p:ext>
            </p:extLst>
          </p:nvPr>
        </p:nvGraphicFramePr>
        <p:xfrm>
          <a:off x="623804" y="2139650"/>
          <a:ext cx="8054975" cy="3796832"/>
        </p:xfrm>
        <a:graphic>
          <a:graphicData uri="http://schemas.openxmlformats.org/drawingml/2006/table">
            <a:tbl>
              <a:tblPr firstRow="1" bandRow="1">
                <a:tableStyleId>{5C22544A-7EE6-4342-B048-85BDC9FD1C3A}</a:tableStyleId>
              </a:tblPr>
              <a:tblGrid>
                <a:gridCol w="1610995">
                  <a:extLst>
                    <a:ext uri="{9D8B030D-6E8A-4147-A177-3AD203B41FA5}">
                      <a16:colId xmlns="" xmlns:a16="http://schemas.microsoft.com/office/drawing/2014/main" val="20000"/>
                    </a:ext>
                  </a:extLst>
                </a:gridCol>
                <a:gridCol w="1610995">
                  <a:extLst>
                    <a:ext uri="{9D8B030D-6E8A-4147-A177-3AD203B41FA5}">
                      <a16:colId xmlns="" xmlns:a16="http://schemas.microsoft.com/office/drawing/2014/main" val="20001"/>
                    </a:ext>
                  </a:extLst>
                </a:gridCol>
                <a:gridCol w="1610995">
                  <a:extLst>
                    <a:ext uri="{9D8B030D-6E8A-4147-A177-3AD203B41FA5}">
                      <a16:colId xmlns="" xmlns:a16="http://schemas.microsoft.com/office/drawing/2014/main" val="20002"/>
                    </a:ext>
                  </a:extLst>
                </a:gridCol>
                <a:gridCol w="1610995">
                  <a:extLst>
                    <a:ext uri="{9D8B030D-6E8A-4147-A177-3AD203B41FA5}">
                      <a16:colId xmlns="" xmlns:a16="http://schemas.microsoft.com/office/drawing/2014/main" val="20003"/>
                    </a:ext>
                  </a:extLst>
                </a:gridCol>
                <a:gridCol w="1610995">
                  <a:extLst>
                    <a:ext uri="{9D8B030D-6E8A-4147-A177-3AD203B41FA5}">
                      <a16:colId xmlns="" xmlns:a16="http://schemas.microsoft.com/office/drawing/2014/main" val="20004"/>
                    </a:ext>
                  </a:extLst>
                </a:gridCol>
              </a:tblGrid>
              <a:tr h="657549">
                <a:tc>
                  <a:txBody>
                    <a:bodyPr/>
                    <a:lstStyle/>
                    <a:p>
                      <a:endParaRPr lang="en-US" sz="1800" dirty="0">
                        <a:latin typeface="Century Gothic" panose="020B0502020202020204" pitchFamily="34" charset="0"/>
                      </a:endParaRPr>
                    </a:p>
                  </a:txBody>
                  <a:tcPr marL="62355" marR="62355" marT="31178" marB="31178">
                    <a:noFill/>
                  </a:tcPr>
                </a:tc>
                <a:tc>
                  <a:txBody>
                    <a:bodyPr/>
                    <a:lstStyle/>
                    <a:p>
                      <a:pPr algn="ctr"/>
                      <a:r>
                        <a:rPr lang="en-US" sz="1800" b="1" dirty="0">
                          <a:solidFill>
                            <a:srgbClr val="C00000"/>
                          </a:solidFill>
                          <a:latin typeface="Century Gothic" panose="020B0502020202020204" pitchFamily="34" charset="0"/>
                        </a:rPr>
                        <a:t>Does Not Meet </a:t>
                      </a:r>
                    </a:p>
                    <a:p>
                      <a:pPr algn="ctr"/>
                      <a:r>
                        <a:rPr lang="en-US" sz="1100" b="0" dirty="0">
                          <a:solidFill>
                            <a:schemeClr val="tx1"/>
                          </a:solidFill>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gn="ctr"/>
                      <a:r>
                        <a:rPr lang="en-US" sz="1800" b="1" dirty="0">
                          <a:solidFill>
                            <a:srgbClr val="ED7D31"/>
                          </a:solidFill>
                          <a:latin typeface="Century Gothic" panose="020B0502020202020204" pitchFamily="34" charset="0"/>
                        </a:rPr>
                        <a:t>Approaches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algn="ctr"/>
                      <a:r>
                        <a:rPr lang="en-US" sz="1800" b="1" dirty="0">
                          <a:solidFill>
                            <a:schemeClr val="accent2"/>
                          </a:solidFill>
                          <a:latin typeface="Century Gothic" panose="020B0502020202020204" pitchFamily="34" charset="0"/>
                        </a:rPr>
                        <a:t>Meets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2">
                        <a:alpha val="10000"/>
                      </a:schemeClr>
                    </a:solidFill>
                  </a:tcPr>
                </a:tc>
                <a:tc>
                  <a:txBody>
                    <a:bodyPr/>
                    <a:lstStyle/>
                    <a:p>
                      <a:pPr algn="ctr"/>
                      <a:r>
                        <a:rPr lang="en-US" sz="1800" b="1" dirty="0">
                          <a:solidFill>
                            <a:schemeClr val="accent5"/>
                          </a:solidFill>
                          <a:latin typeface="Century Gothic" panose="020B0502020202020204" pitchFamily="34" charset="0"/>
                        </a:rPr>
                        <a:t>Masters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accent5">
                        <a:alpha val="10000"/>
                      </a:schemeClr>
                    </a:solidFill>
                  </a:tcPr>
                </a:tc>
                <a:extLst>
                  <a:ext uri="{0D108BD9-81ED-4DB2-BD59-A6C34878D82A}">
                    <a16:rowId xmlns="" xmlns:a16="http://schemas.microsoft.com/office/drawing/2014/main" val="10000"/>
                  </a:ext>
                </a:extLst>
              </a:tr>
              <a:tr h="849937">
                <a:tc>
                  <a:txBody>
                    <a:bodyPr/>
                    <a:lstStyle/>
                    <a:p>
                      <a:pPr algn="ctr"/>
                      <a:r>
                        <a:rPr lang="en-US" sz="1800" b="1" dirty="0">
                          <a:solidFill>
                            <a:srgbClr val="C00000"/>
                          </a:solidFill>
                          <a:latin typeface="Century Gothic" panose="020B0502020202020204" pitchFamily="34" charset="0"/>
                        </a:rPr>
                        <a:t>Does Not Meet </a:t>
                      </a:r>
                    </a:p>
                    <a:p>
                      <a:pPr algn="ctr"/>
                      <a:r>
                        <a:rPr lang="en-US" sz="1200" b="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nSpc>
                          <a:spcPct val="150000"/>
                        </a:lnSpc>
                      </a:pPr>
                      <a:r>
                        <a:rPr lang="en-US" sz="1050" dirty="0">
                          <a:latin typeface="Century Gothic" panose="020B0502020202020204" pitchFamily="34" charset="0"/>
                        </a:rPr>
                        <a:t>Met/</a:t>
                      </a:r>
                      <a:r>
                        <a:rPr lang="en-US" sz="1050" baseline="0" dirty="0">
                          <a:latin typeface="Century Gothic" panose="020B0502020202020204" pitchFamily="34" charset="0"/>
                        </a:rPr>
                        <a:t>Exceeded </a:t>
                      </a:r>
                    </a:p>
                    <a:p>
                      <a:pPr>
                        <a:lnSpc>
                          <a:spcPct val="150000"/>
                        </a:lnSpc>
                      </a:pPr>
                      <a:r>
                        <a:rPr lang="en-US" sz="1050" baseline="0" dirty="0">
                          <a:latin typeface="Century Gothic" panose="020B0502020202020204" pitchFamily="34" charset="0"/>
                        </a:rPr>
                        <a:t>Growth Measure </a:t>
                      </a:r>
                      <a:r>
                        <a:rPr lang="en-US" sz="1050" baseline="0" dirty="0" smtClean="0">
                          <a:latin typeface="Century Gothic" panose="020B0502020202020204" pitchFamily="34" charset="0"/>
                        </a:rPr>
                        <a:t>= </a:t>
                      </a:r>
                      <a:r>
                        <a:rPr lang="en-US" sz="1050" b="1" baseline="0" dirty="0">
                          <a:solidFill>
                            <a:schemeClr val="accent5"/>
                          </a:solidFill>
                          <a:latin typeface="Century Gothic" panose="020B0502020202020204" pitchFamily="34" charset="0"/>
                        </a:rPr>
                        <a:t>1 pt</a:t>
                      </a:r>
                    </a:p>
                    <a:p>
                      <a:pPr>
                        <a:lnSpc>
                          <a:spcPct val="150000"/>
                        </a:lnSpc>
                      </a:pPr>
                      <a:r>
                        <a:rPr lang="en-US" sz="1050" baseline="0" dirty="0">
                          <a:latin typeface="Century Gothic" panose="020B0502020202020204" pitchFamily="34" charset="0"/>
                        </a:rPr>
                        <a:t>Did not meet </a:t>
                      </a:r>
                      <a:r>
                        <a:rPr lang="en-US" sz="1050" baseline="0" dirty="0" smtClean="0">
                          <a:latin typeface="Century Gothic" panose="020B0502020202020204" pitchFamily="34" charset="0"/>
                        </a:rPr>
                        <a:t>= </a:t>
                      </a:r>
                      <a:r>
                        <a:rPr lang="en-US" sz="1050" b="1" baseline="0" dirty="0">
                          <a:solidFill>
                            <a:srgbClr val="C00000"/>
                          </a:solidFill>
                          <a:latin typeface="Century Gothic" panose="020B0502020202020204" pitchFamily="34" charset="0"/>
                        </a:rPr>
                        <a:t>0 pts</a:t>
                      </a:r>
                      <a:endParaRPr lang="en-US" sz="1050" b="1" dirty="0">
                        <a:solidFill>
                          <a:srgbClr val="C00000"/>
                        </a:solidFill>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50" kern="1200" dirty="0">
                          <a:solidFill>
                            <a:schemeClr val="dk1"/>
                          </a:solidFill>
                          <a:latin typeface="Century Gothic" panose="020B0502020202020204" pitchFamily="34" charset="0"/>
                          <a:ea typeface="+mn-ea"/>
                          <a:cs typeface="+mn-cs"/>
                        </a:rPr>
                        <a:t>Met/Exceeded </a:t>
                      </a:r>
                    </a:p>
                    <a:p>
                      <a:pPr>
                        <a:lnSpc>
                          <a:spcPct val="150000"/>
                        </a:lnSpc>
                      </a:pPr>
                      <a:r>
                        <a:rPr lang="en-US" sz="1050" kern="1200" dirty="0">
                          <a:solidFill>
                            <a:schemeClr val="dk1"/>
                          </a:solidFill>
                          <a:latin typeface="Century Gothic" panose="020B0502020202020204" pitchFamily="34" charset="0"/>
                          <a:ea typeface="+mn-ea"/>
                          <a:cs typeface="+mn-cs"/>
                        </a:rPr>
                        <a:t>Growth Measure = </a:t>
                      </a:r>
                      <a:r>
                        <a:rPr lang="en-US" sz="1050" b="1" kern="1200" baseline="0" dirty="0">
                          <a:solidFill>
                            <a:schemeClr val="accent5"/>
                          </a:solidFill>
                          <a:latin typeface="Century Gothic" panose="020B0502020202020204" pitchFamily="34" charset="0"/>
                          <a:ea typeface="+mn-ea"/>
                          <a:cs typeface="+mn-cs"/>
                        </a:rPr>
                        <a:t>1 pt</a:t>
                      </a:r>
                    </a:p>
                    <a:p>
                      <a:pPr>
                        <a:lnSpc>
                          <a:spcPct val="150000"/>
                        </a:lnSpc>
                      </a:pPr>
                      <a:r>
                        <a:rPr lang="en-US" sz="1050" kern="1200" dirty="0">
                          <a:solidFill>
                            <a:schemeClr val="dk1"/>
                          </a:solidFill>
                          <a:latin typeface="Century Gothic" panose="020B0502020202020204" pitchFamily="34" charset="0"/>
                          <a:ea typeface="+mn-ea"/>
                          <a:cs typeface="+mn-cs"/>
                        </a:rPr>
                        <a:t>Did not meet  </a:t>
                      </a:r>
                      <a:r>
                        <a:rPr lang="en-US" sz="1050" kern="1200" dirty="0" smtClean="0">
                          <a:solidFill>
                            <a:schemeClr val="dk1"/>
                          </a:solidFill>
                          <a:latin typeface="Century Gothic" panose="020B0502020202020204" pitchFamily="34" charset="0"/>
                          <a:ea typeface="+mn-ea"/>
                          <a:cs typeface="+mn-cs"/>
                        </a:rPr>
                        <a:t>= </a:t>
                      </a:r>
                      <a:r>
                        <a:rPr lang="en-US" sz="1050" b="1" kern="1200" baseline="0" dirty="0">
                          <a:solidFill>
                            <a:srgbClr val="ED7D31"/>
                          </a:solidFill>
                          <a:latin typeface="Century Gothic" panose="020B0502020202020204" pitchFamily="34" charset="0"/>
                          <a:ea typeface="+mn-ea"/>
                          <a:cs typeface="+mn-cs"/>
                        </a:rPr>
                        <a:t>.5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849937">
                <a:tc>
                  <a:txBody>
                    <a:bodyPr/>
                    <a:lstStyle/>
                    <a:p>
                      <a:pPr algn="ctr"/>
                      <a:r>
                        <a:rPr lang="en-US" sz="1800" b="1" dirty="0">
                          <a:solidFill>
                            <a:srgbClr val="ED7D31"/>
                          </a:solidFill>
                          <a:latin typeface="Century Gothic" panose="020B0502020202020204" pitchFamily="34" charset="0"/>
                        </a:rPr>
                        <a:t>Approaches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Met/Exceeded </a:t>
                      </a:r>
                    </a:p>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Growth Measure = </a:t>
                      </a:r>
                      <a:r>
                        <a:rPr lang="en-US" sz="1050" b="1" kern="1200" baseline="0" dirty="0">
                          <a:solidFill>
                            <a:schemeClr val="accent5"/>
                          </a:solidFill>
                          <a:latin typeface="Century Gothic" panose="020B0502020202020204" pitchFamily="34" charset="0"/>
                          <a:ea typeface="+mn-ea"/>
                          <a:cs typeface="+mn-cs"/>
                        </a:rPr>
                        <a:t>1 pt</a:t>
                      </a:r>
                    </a:p>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Did not </a:t>
                      </a:r>
                      <a:r>
                        <a:rPr lang="en-US" sz="1050" kern="1200" baseline="0" dirty="0" smtClean="0">
                          <a:solidFill>
                            <a:schemeClr val="dk1"/>
                          </a:solidFill>
                          <a:latin typeface="Century Gothic" panose="020B0502020202020204" pitchFamily="34" charset="0"/>
                          <a:ea typeface="+mn-ea"/>
                          <a:cs typeface="+mn-cs"/>
                        </a:rPr>
                        <a:t>meet </a:t>
                      </a:r>
                      <a:r>
                        <a:rPr lang="en-US" sz="1050" kern="1200" baseline="0" dirty="0">
                          <a:solidFill>
                            <a:schemeClr val="dk1"/>
                          </a:solidFill>
                          <a:latin typeface="Century Gothic" panose="020B0502020202020204" pitchFamily="34" charset="0"/>
                          <a:ea typeface="+mn-ea"/>
                          <a:cs typeface="+mn-cs"/>
                        </a:rPr>
                        <a:t>= </a:t>
                      </a:r>
                      <a:r>
                        <a:rPr lang="en-US" sz="1050" b="1" kern="1200" baseline="0" dirty="0">
                          <a:solidFill>
                            <a:srgbClr val="C00000"/>
                          </a:solidFill>
                          <a:latin typeface="Century Gothic" panose="020B0502020202020204" pitchFamily="34" charset="0"/>
                          <a:ea typeface="+mn-ea"/>
                          <a:cs typeface="+mn-cs"/>
                        </a:rPr>
                        <a:t>0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50" dirty="0">
                          <a:latin typeface="Century Gothic" panose="020B0502020202020204" pitchFamily="34" charset="0"/>
                        </a:rPr>
                        <a:t>Met/</a:t>
                      </a:r>
                      <a:r>
                        <a:rPr lang="en-US" sz="1050" baseline="0" dirty="0">
                          <a:latin typeface="Century Gothic" panose="020B0502020202020204" pitchFamily="34" charset="0"/>
                        </a:rPr>
                        <a:t>Exceeded </a:t>
                      </a:r>
                    </a:p>
                    <a:p>
                      <a:pPr>
                        <a:lnSpc>
                          <a:spcPct val="150000"/>
                        </a:lnSpc>
                      </a:pPr>
                      <a:r>
                        <a:rPr lang="en-US" sz="1050" baseline="0" dirty="0">
                          <a:latin typeface="Century Gothic" panose="020B0502020202020204" pitchFamily="34" charset="0"/>
                        </a:rPr>
                        <a:t>Growth Measure = </a:t>
                      </a:r>
                      <a:r>
                        <a:rPr lang="en-US" sz="1050" b="1" baseline="0" dirty="0">
                          <a:solidFill>
                            <a:schemeClr val="accent5"/>
                          </a:solidFill>
                          <a:latin typeface="Century Gothic" panose="020B0502020202020204" pitchFamily="34" charset="0"/>
                        </a:rPr>
                        <a:t>1 pt</a:t>
                      </a:r>
                    </a:p>
                    <a:p>
                      <a:pPr>
                        <a:lnSpc>
                          <a:spcPct val="150000"/>
                        </a:lnSpc>
                      </a:pPr>
                      <a:r>
                        <a:rPr lang="en-US" sz="1050" baseline="0" dirty="0">
                          <a:latin typeface="Century Gothic" panose="020B0502020202020204" pitchFamily="34" charset="0"/>
                        </a:rPr>
                        <a:t>Did not meet  </a:t>
                      </a:r>
                      <a:r>
                        <a:rPr lang="en-US" sz="1050" baseline="0" dirty="0" smtClean="0">
                          <a:latin typeface="Century Gothic" panose="020B0502020202020204" pitchFamily="34" charset="0"/>
                        </a:rPr>
                        <a:t>= </a:t>
                      </a:r>
                      <a:r>
                        <a:rPr lang="en-US" sz="1050" b="1" baseline="0" dirty="0">
                          <a:solidFill>
                            <a:srgbClr val="ED7D31"/>
                          </a:solidFill>
                          <a:latin typeface="Century Gothic" panose="020B0502020202020204" pitchFamily="34" charset="0"/>
                        </a:rPr>
                        <a:t>.5 pts</a:t>
                      </a:r>
                      <a:endParaRPr lang="en-US" sz="1050" dirty="0">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690059">
                <a:tc>
                  <a:txBody>
                    <a:bodyPr/>
                    <a:lstStyle/>
                    <a:p>
                      <a:pPr algn="ctr"/>
                      <a:r>
                        <a:rPr lang="en-US" sz="1800" b="1" dirty="0">
                          <a:solidFill>
                            <a:schemeClr val="accent2"/>
                          </a:solidFill>
                          <a:latin typeface="Century Gothic" panose="020B0502020202020204" pitchFamily="34" charset="0"/>
                        </a:rPr>
                        <a:t>Meets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628263">
                <a:tc>
                  <a:txBody>
                    <a:bodyPr/>
                    <a:lstStyle/>
                    <a:p>
                      <a:pPr algn="ctr"/>
                      <a:r>
                        <a:rPr lang="en-US" sz="1800" b="1" dirty="0">
                          <a:solidFill>
                            <a:schemeClr val="accent5"/>
                          </a:solidFill>
                          <a:latin typeface="Century Gothic" panose="020B0502020202020204" pitchFamily="34" charset="0"/>
                        </a:rPr>
                        <a:t>Masters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5">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3" name="Title 1">
            <a:extLst>
              <a:ext uri="{FF2B5EF4-FFF2-40B4-BE49-F238E27FC236}">
                <a16:creationId xmlns="" xmlns:a16="http://schemas.microsoft.com/office/drawing/2014/main" id="{F6090D07-40D7-4D3B-A95A-38BE9397876E}"/>
              </a:ext>
            </a:extLst>
          </p:cNvPr>
          <p:cNvSpPr txBox="1">
            <a:spLocks/>
          </p:cNvSpPr>
          <p:nvPr/>
        </p:nvSpPr>
        <p:spPr>
          <a:xfrm>
            <a:off x="2630673" y="1773954"/>
            <a:ext cx="5674919" cy="3240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Current Year</a:t>
            </a:r>
            <a:endParaRPr lang="en-US" sz="1350" dirty="0">
              <a:solidFill>
                <a:schemeClr val="accent1">
                  <a:lumMod val="75000"/>
                </a:schemeClr>
              </a:solidFill>
              <a:latin typeface="Century Gothic" panose="020B0502020202020204" pitchFamily="34" charset="0"/>
            </a:endParaRPr>
          </a:p>
        </p:txBody>
      </p:sp>
      <p:cxnSp>
        <p:nvCxnSpPr>
          <p:cNvPr id="15" name="Straight Connector 14">
            <a:extLst>
              <a:ext uri="{FF2B5EF4-FFF2-40B4-BE49-F238E27FC236}">
                <a16:creationId xmlns="" xmlns:a16="http://schemas.microsoft.com/office/drawing/2014/main" id="{435267EB-8D9B-4734-8C8C-9D2735C3541E}"/>
              </a:ext>
            </a:extLst>
          </p:cNvPr>
          <p:cNvCxnSpPr>
            <a:cxnSpLocks/>
          </p:cNvCxnSpPr>
          <p:nvPr/>
        </p:nvCxnSpPr>
        <p:spPr>
          <a:xfrm>
            <a:off x="2330116" y="1915237"/>
            <a:ext cx="1989439"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DD4A62A8-808A-4DFB-B6A4-BE7BB0CDE996}"/>
              </a:ext>
            </a:extLst>
          </p:cNvPr>
          <p:cNvCxnSpPr>
            <a:cxnSpLocks/>
          </p:cNvCxnSpPr>
          <p:nvPr/>
        </p:nvCxnSpPr>
        <p:spPr>
          <a:xfrm>
            <a:off x="6767276" y="1953817"/>
            <a:ext cx="1847335"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C9B7E27E-0878-4A1A-9445-E3848E04CBFE}"/>
              </a:ext>
            </a:extLst>
          </p:cNvPr>
          <p:cNvCxnSpPr>
            <a:cxnSpLocks/>
          </p:cNvCxnSpPr>
          <p:nvPr/>
        </p:nvCxnSpPr>
        <p:spPr>
          <a:xfrm>
            <a:off x="462874" y="4613124"/>
            <a:ext cx="0" cy="43306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 xmlns:a16="http://schemas.microsoft.com/office/drawing/2014/main" id="{428E5FED-545C-458E-B44B-E3F09B1025A8}"/>
              </a:ext>
            </a:extLst>
          </p:cNvPr>
          <p:cNvSpPr txBox="1">
            <a:spLocks/>
          </p:cNvSpPr>
          <p:nvPr/>
        </p:nvSpPr>
        <p:spPr>
          <a:xfrm rot="16200000">
            <a:off x="-801328" y="3879670"/>
            <a:ext cx="2571267" cy="3240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Previous Year</a:t>
            </a:r>
            <a:endParaRPr lang="en-US" sz="1350" dirty="0">
              <a:solidFill>
                <a:schemeClr val="accent1">
                  <a:lumMod val="75000"/>
                </a:schemeClr>
              </a:solidFill>
              <a:latin typeface="Century Gothic" panose="020B0502020202020204" pitchFamily="34" charset="0"/>
            </a:endParaRPr>
          </a:p>
        </p:txBody>
      </p:sp>
      <p:cxnSp>
        <p:nvCxnSpPr>
          <p:cNvPr id="23" name="Straight Connector 22">
            <a:extLst>
              <a:ext uri="{FF2B5EF4-FFF2-40B4-BE49-F238E27FC236}">
                <a16:creationId xmlns="" xmlns:a16="http://schemas.microsoft.com/office/drawing/2014/main" id="{ECC652CA-89EB-4415-B5F8-CFD67D6E7365}"/>
              </a:ext>
            </a:extLst>
          </p:cNvPr>
          <p:cNvCxnSpPr>
            <a:cxnSpLocks/>
          </p:cNvCxnSpPr>
          <p:nvPr/>
        </p:nvCxnSpPr>
        <p:spPr>
          <a:xfrm>
            <a:off x="484306" y="2882505"/>
            <a:ext cx="0" cy="5820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5024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sp>
        <p:nvSpPr>
          <p:cNvPr id="87" name="TextBox 86"/>
          <p:cNvSpPr txBox="1"/>
          <p:nvPr/>
        </p:nvSpPr>
        <p:spPr>
          <a:xfrm>
            <a:off x="2530992" y="2247163"/>
            <a:ext cx="4386137"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B: Relative Performance</a:t>
            </a:r>
          </a:p>
        </p:txBody>
      </p:sp>
      <p:grpSp>
        <p:nvGrpSpPr>
          <p:cNvPr id="2" name="Group 1">
            <a:extLst>
              <a:ext uri="{FF2B5EF4-FFF2-40B4-BE49-F238E27FC236}">
                <a16:creationId xmlns="" xmlns:a16="http://schemas.microsoft.com/office/drawing/2014/main" id="{935B970C-EEE5-420E-BC85-6981E19EF798}"/>
              </a:ext>
            </a:extLst>
          </p:cNvPr>
          <p:cNvGrpSpPr/>
          <p:nvPr/>
        </p:nvGrpSpPr>
        <p:grpSpPr>
          <a:xfrm>
            <a:off x="3352227" y="2994050"/>
            <a:ext cx="2400300" cy="2400300"/>
            <a:chOff x="5730355" y="2567357"/>
            <a:chExt cx="2286000" cy="2286000"/>
          </a:xfrm>
        </p:grpSpPr>
        <p:sp>
          <p:nvSpPr>
            <p:cNvPr id="85" name="Rectangle 84"/>
            <p:cNvSpPr/>
            <p:nvPr/>
          </p:nvSpPr>
          <p:spPr>
            <a:xfrm>
              <a:off x="5730355" y="2567357"/>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271" y="3002414"/>
              <a:ext cx="1958168" cy="1496391"/>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2031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519" t="40235" r="5660" b="16491"/>
          <a:stretch/>
        </p:blipFill>
        <p:spPr>
          <a:xfrm>
            <a:off x="4205109" y="1910723"/>
            <a:ext cx="3779472" cy="4084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6347" t="27602" r="16450" b="51111"/>
          <a:stretch/>
        </p:blipFill>
        <p:spPr>
          <a:xfrm>
            <a:off x="933087" y="3055471"/>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92389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p:cNvSpPr>
          <p:nvPr/>
        </p:nvSpPr>
        <p:spPr>
          <a:xfrm>
            <a:off x="572062" y="52706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658784" y="1674653"/>
            <a:ext cx="7939784" cy="4174302"/>
            <a:chOff x="659324" y="1674653"/>
            <a:chExt cx="7897203" cy="3872624"/>
          </a:xfrm>
        </p:grpSpPr>
        <p:cxnSp>
          <p:nvCxnSpPr>
            <p:cNvPr id="26" name="Straight Connector 25"/>
            <p:cNvCxnSpPr/>
            <p:nvPr/>
          </p:nvCxnSpPr>
          <p:spPr>
            <a:xfrm>
              <a:off x="2603602"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81470"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943752" y="3659512"/>
              <a:ext cx="2908886" cy="42044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00" dirty="0">
                  <a:solidFill>
                    <a:schemeClr val="accent2"/>
                  </a:solidFill>
                  <a:latin typeface="Century Gothic" panose="020B0502020202020204" pitchFamily="34" charset="0"/>
                </a:rPr>
                <a:t>Student Achievement </a:t>
              </a:r>
              <a:br>
                <a:rPr lang="en-US" sz="1100" dirty="0">
                  <a:solidFill>
                    <a:schemeClr val="accent2"/>
                  </a:solidFill>
                  <a:latin typeface="Century Gothic" panose="020B0502020202020204" pitchFamily="34" charset="0"/>
                </a:rPr>
              </a:br>
              <a:r>
                <a:rPr lang="en-US" sz="110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755127"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00" dirty="0">
                  <a:solidFill>
                    <a:schemeClr val="accent2"/>
                  </a:solidFill>
                  <a:latin typeface="Century Gothic" panose="020B0502020202020204" pitchFamily="34" charset="0"/>
                </a:rPr>
                <a:t>% Economically Disadvantaged Students</a:t>
              </a:r>
            </a:p>
          </p:txBody>
        </p:sp>
        <p:sp>
          <p:nvSpPr>
            <p:cNvPr id="25" name="Oval 24"/>
            <p:cNvSpPr/>
            <p:nvPr/>
          </p:nvSpPr>
          <p:spPr>
            <a:xfrm>
              <a:off x="6241030"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6241030"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842902"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6196012"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995807"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716806"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6126755"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6049209"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6039277"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5650646"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6147002"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6163722"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6194473"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6207172"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868693"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6007639"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6219871"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6105856"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6204073"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6147002"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6168211"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6085834"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4371437"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831269"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5522461"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890382"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951540"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4098664"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784927"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5023131"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5121348"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854861"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5317782"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3029719"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3319429"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3055117"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4253047"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3352923"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4125686"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4075131"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3552947"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4366792"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696002"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4606552"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829116"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4563225"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4661442"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3440259"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3143918"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956093"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845496"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743880"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845496"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3032773"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3435783"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819625"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4054774"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3411247"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4312418"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3076550"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866779"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4568585"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749786"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5191624"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6059299"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4018956"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5351356"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5291942"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5320766"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784221"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811977"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5197061"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5108413"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866406"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5012044"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4473931"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726552"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720572"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884340"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4650154"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5086525"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832156"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698778"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3583614"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3270350"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3299362"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4555774"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4216796"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4132266"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3514339"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5410897"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757590"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5636232"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6082511"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5502289"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862722"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894720"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907044"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5636232"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5330299"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5562955"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5073054"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769607"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5248831"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5502289"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817713"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861704" y="1814658"/>
              <a:ext cx="1574080" cy="685281"/>
            </a:xfrm>
            <a:prstGeom prst="rect">
              <a:avLst/>
            </a:prstGeom>
            <a:noFill/>
          </p:spPr>
          <p:txBody>
            <a:bodyPr wrap="square" rtlCol="0" anchor="ctr">
              <a:spAutoFit/>
            </a:bodyPr>
            <a:lstStyle/>
            <a:p>
              <a:pPr algn="ctr"/>
              <a:r>
                <a:rPr lang="en-US" sz="1400" b="1" dirty="0">
                  <a:solidFill>
                    <a:schemeClr val="accent2"/>
                  </a:solidFill>
                  <a:latin typeface="Century Gothic" panose="020B0502020202020204" pitchFamily="34" charset="0"/>
                </a:rPr>
                <a:t>Higher Levels </a:t>
              </a:r>
            </a:p>
            <a:p>
              <a:pPr algn="ctr"/>
              <a:r>
                <a:rPr lang="en-US" sz="1400" b="1" dirty="0">
                  <a:solidFill>
                    <a:schemeClr val="accent2"/>
                  </a:solidFill>
                  <a:latin typeface="Century Gothic" panose="020B0502020202020204" pitchFamily="34" charset="0"/>
                </a:rPr>
                <a:t>of Student </a:t>
              </a:r>
            </a:p>
            <a:p>
              <a:pPr algn="ctr"/>
              <a:r>
                <a:rPr lang="en-US" sz="1400" b="1" dirty="0">
                  <a:solidFill>
                    <a:schemeClr val="accent2"/>
                  </a:solidFill>
                  <a:latin typeface="Century Gothic" panose="020B0502020202020204" pitchFamily="34" charset="0"/>
                </a:rPr>
                <a:t>Achievement</a:t>
              </a:r>
            </a:p>
          </p:txBody>
        </p:sp>
        <p:sp>
          <p:nvSpPr>
            <p:cNvPr id="150" name="TextBox 149"/>
            <p:cNvSpPr txBox="1"/>
            <p:nvPr/>
          </p:nvSpPr>
          <p:spPr>
            <a:xfrm>
              <a:off x="6530520" y="4662124"/>
              <a:ext cx="2026007" cy="885153"/>
            </a:xfrm>
            <a:prstGeom prst="rect">
              <a:avLst/>
            </a:prstGeom>
            <a:noFill/>
          </p:spPr>
          <p:txBody>
            <a:bodyPr wrap="square" rtlCol="0" anchor="ctr">
              <a:spAutoFit/>
            </a:bodyPr>
            <a:lstStyle/>
            <a:p>
              <a:pPr algn="ctr"/>
              <a:r>
                <a:rPr lang="en-US" sz="1400" b="1" dirty="0">
                  <a:solidFill>
                    <a:schemeClr val="accent2"/>
                  </a:solidFill>
                  <a:latin typeface="Century Gothic" panose="020B0502020202020204" pitchFamily="34" charset="0"/>
                </a:rPr>
                <a:t>Higher Rates of</a:t>
              </a:r>
            </a:p>
            <a:p>
              <a:pPr algn="ctr"/>
              <a:r>
                <a:rPr lang="en-US" sz="1400" b="1" dirty="0">
                  <a:solidFill>
                    <a:schemeClr val="accent2"/>
                  </a:solidFill>
                  <a:latin typeface="Century Gothic" panose="020B0502020202020204" pitchFamily="34" charset="0"/>
                </a:rPr>
                <a:t>Economically</a:t>
              </a:r>
            </a:p>
            <a:p>
              <a:pPr algn="ctr"/>
              <a:r>
                <a:rPr lang="en-US" sz="1400" b="1" dirty="0">
                  <a:solidFill>
                    <a:schemeClr val="accent2"/>
                  </a:solidFill>
                  <a:latin typeface="Century Gothic" panose="020B0502020202020204" pitchFamily="34" charset="0"/>
                </a:rPr>
                <a:t>Disadvantaged Students</a:t>
              </a:r>
            </a:p>
          </p:txBody>
        </p:sp>
        <p:sp>
          <p:nvSpPr>
            <p:cNvPr id="152" name="Oval 151"/>
            <p:cNvSpPr/>
            <p:nvPr/>
          </p:nvSpPr>
          <p:spPr>
            <a:xfrm>
              <a:off x="5605153"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806708"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5580843"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5054340"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4564849"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4290804"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877625"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47" name="Straight Connector 146"/>
            <p:cNvCxnSpPr/>
            <p:nvPr/>
          </p:nvCxnSpPr>
          <p:spPr>
            <a:xfrm>
              <a:off x="659324"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0" name="Title 1">
              <a:extLst>
                <a:ext uri="{FF2B5EF4-FFF2-40B4-BE49-F238E27FC236}">
                  <a16:creationId xmlns="" xmlns:a16="http://schemas.microsoft.com/office/drawing/2014/main" id="{B765057F-40A2-4C70-8402-1C5C392633FC}"/>
                </a:ext>
              </a:extLst>
            </p:cNvPr>
            <p:cNvSpPr txBox="1">
              <a:spLocks/>
            </p:cNvSpPr>
            <p:nvPr/>
          </p:nvSpPr>
          <p:spPr>
            <a:xfrm>
              <a:off x="759484" y="3935502"/>
              <a:ext cx="1410485" cy="7216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 xmlns:a16="http://schemas.microsoft.com/office/drawing/2014/main" id="{47A249D9-48D8-404C-ADFF-12C6C161CBFB}"/>
                </a:ext>
              </a:extLst>
            </p:cNvPr>
            <p:cNvCxnSpPr>
              <a:cxnSpLocks/>
            </p:cNvCxnSpPr>
            <p:nvPr/>
          </p:nvCxnSpPr>
          <p:spPr>
            <a:xfrm flipV="1">
              <a:off x="1779273" y="3820666"/>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23360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p:cNvSpPr>
          <p:nvPr/>
        </p:nvSpPr>
        <p:spPr>
          <a:xfrm>
            <a:off x="572062" y="50657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458483" y="1737344"/>
            <a:ext cx="8187788" cy="4150109"/>
            <a:chOff x="85720" y="1674653"/>
            <a:chExt cx="7797043" cy="3774395"/>
          </a:xfrm>
        </p:grpSpPr>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cxnSp>
          <p:nvCxnSpPr>
            <p:cNvPr id="7" name="Straight Connector 6"/>
            <p:cNvCxnSpPr/>
            <p:nvPr/>
          </p:nvCxnSpPr>
          <p:spPr>
            <a:xfrm>
              <a:off x="2393378" y="3347644"/>
              <a:ext cx="3208360" cy="146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rot="1477411">
              <a:off x="3243048" y="3898837"/>
              <a:ext cx="1612906" cy="272277"/>
            </a:xfrm>
            <a:prstGeom prst="rect">
              <a:avLst/>
            </a:prstGeom>
            <a:ln>
              <a:noFill/>
            </a:ln>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tx1"/>
                  </a:solidFill>
                  <a:latin typeface="Century Gothic" panose="020B0502020202020204" pitchFamily="34" charset="0"/>
                </a:rPr>
                <a:t>Average Line</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56756" y="4816159"/>
              <a:ext cx="2026007"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 Students</a:t>
              </a:r>
            </a:p>
          </p:txBody>
        </p:sp>
        <p:sp>
          <p:nvSpPr>
            <p:cNvPr id="149" name="Oval 148"/>
            <p:cNvSpPr/>
            <p:nvPr/>
          </p:nvSpPr>
          <p:spPr>
            <a:xfrm>
              <a:off x="5239572" y="4617709"/>
              <a:ext cx="93116" cy="93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1" name="Oval 150"/>
            <p:cNvSpPr/>
            <p:nvPr/>
          </p:nvSpPr>
          <p:spPr>
            <a:xfrm>
              <a:off x="2723328" y="3467757"/>
              <a:ext cx="93116" cy="93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0" name="Title 1">
              <a:extLst>
                <a:ext uri="{FF2B5EF4-FFF2-40B4-BE49-F238E27FC236}">
                  <a16:creationId xmlns="" xmlns:a16="http://schemas.microsoft.com/office/drawing/2014/main" id="{B765057F-40A2-4C70-8402-1C5C392633FC}"/>
                </a:ext>
              </a:extLst>
            </p:cNvPr>
            <p:cNvSpPr txBox="1">
              <a:spLocks/>
            </p:cNvSpPr>
            <p:nvPr/>
          </p:nvSpPr>
          <p:spPr>
            <a:xfrm>
              <a:off x="85720" y="3935502"/>
              <a:ext cx="1410485" cy="721619"/>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05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 xmlns:a16="http://schemas.microsoft.com/office/drawing/2014/main" id="{47A249D9-48D8-404C-ADFF-12C6C161CBFB}"/>
                </a:ext>
              </a:extLst>
            </p:cNvPr>
            <p:cNvCxnSpPr>
              <a:cxnSpLocks/>
            </p:cNvCxnSpPr>
            <p:nvPr/>
          </p:nvCxnSpPr>
          <p:spPr>
            <a:xfrm flipV="1">
              <a:off x="1105509" y="3820666"/>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26821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805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278224" y="1868757"/>
            <a:ext cx="8593825" cy="4130990"/>
            <a:chOff x="85720" y="1868757"/>
            <a:chExt cx="8114335" cy="3580291"/>
          </a:xfrm>
        </p:grpSpPr>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cxnSp>
          <p:nvCxnSpPr>
            <p:cNvPr id="7" name="Straight Connector 6"/>
            <p:cNvCxnSpPr/>
            <p:nvPr/>
          </p:nvCxnSpPr>
          <p:spPr>
            <a:xfrm>
              <a:off x="2393378" y="3347644"/>
              <a:ext cx="3208360" cy="146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rot="1477411">
              <a:off x="3243048" y="3898837"/>
              <a:ext cx="1612906" cy="272277"/>
            </a:xfrm>
            <a:prstGeom prst="rect">
              <a:avLst/>
            </a:prstGeom>
            <a:ln>
              <a:noFill/>
            </a:ln>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tx1"/>
                  </a:solidFill>
                  <a:latin typeface="Century Gothic" panose="020B0502020202020204" pitchFamily="34" charset="0"/>
                </a:rPr>
                <a:t>Average Line</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56756" y="4816159"/>
              <a:ext cx="2026007"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 Students</a:t>
              </a:r>
            </a:p>
          </p:txBody>
        </p:sp>
        <p:grpSp>
          <p:nvGrpSpPr>
            <p:cNvPr id="32" name="Group 31"/>
            <p:cNvGrpSpPr/>
            <p:nvPr/>
          </p:nvGrpSpPr>
          <p:grpSpPr>
            <a:xfrm>
              <a:off x="2846496" y="2540900"/>
              <a:ext cx="3136142" cy="931172"/>
              <a:chOff x="3262764" y="808584"/>
              <a:chExt cx="4866250" cy="1444867"/>
            </a:xfrm>
          </p:grpSpPr>
          <p:sp>
            <p:nvSpPr>
              <p:cNvPr id="61" name="Title 1"/>
              <p:cNvSpPr txBox="1">
                <a:spLocks/>
              </p:cNvSpPr>
              <p:nvPr/>
            </p:nvSpPr>
            <p:spPr>
              <a:xfrm>
                <a:off x="3894638" y="808584"/>
                <a:ext cx="4234376"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chemeClr val="accent5"/>
                    </a:solidFill>
                    <a:latin typeface="Century Gothic" panose="020B0502020202020204" pitchFamily="34" charset="0"/>
                  </a:rPr>
                  <a:t>fewer</a:t>
                </a:r>
                <a:r>
                  <a:rPr lang="en-US" sz="1400" dirty="0">
                    <a:solidFill>
                      <a:schemeClr val="tx1">
                        <a:lumMod val="65000"/>
                        <a:lumOff val="35000"/>
                      </a:schemeClr>
                    </a:solidFill>
                    <a:latin typeface="Century Gothic" panose="020B0502020202020204" pitchFamily="34" charset="0"/>
                  </a:rPr>
                  <a:t> economically disadvantaged students on average has </a:t>
                </a:r>
                <a:r>
                  <a:rPr lang="en-US" sz="1400" b="1" dirty="0">
                    <a:solidFill>
                      <a:schemeClr val="accent5"/>
                    </a:solidFill>
                    <a:latin typeface="Century Gothic" panose="020B0502020202020204" pitchFamily="34" charset="0"/>
                  </a:rPr>
                  <a:t>higher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15" name="Straight Arrow Connector 14"/>
              <p:cNvCxnSpPr/>
              <p:nvPr/>
            </p:nvCxnSpPr>
            <p:spPr>
              <a:xfrm flipH="1">
                <a:off x="3262764" y="2028951"/>
                <a:ext cx="552900" cy="224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375446" y="3542105"/>
              <a:ext cx="2824609" cy="1115015"/>
              <a:chOff x="3273441" y="612924"/>
              <a:chExt cx="4382856" cy="1730131"/>
            </a:xfrm>
          </p:grpSpPr>
          <p:sp>
            <p:nvSpPr>
              <p:cNvPr id="87" name="Title 1"/>
              <p:cNvSpPr txBox="1">
                <a:spLocks/>
              </p:cNvSpPr>
              <p:nvPr/>
            </p:nvSpPr>
            <p:spPr>
              <a:xfrm>
                <a:off x="3888840" y="612924"/>
                <a:ext cx="3767457"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rgbClr val="C00000"/>
                    </a:solidFill>
                    <a:latin typeface="Century Gothic" panose="020B0502020202020204" pitchFamily="34" charset="0"/>
                  </a:rPr>
                  <a:t>more</a:t>
                </a:r>
                <a:r>
                  <a:rPr lang="en-US" sz="1400" dirty="0">
                    <a:solidFill>
                      <a:schemeClr val="tx1">
                        <a:lumMod val="65000"/>
                        <a:lumOff val="35000"/>
                      </a:schemeClr>
                    </a:solidFill>
                    <a:latin typeface="Century Gothic" panose="020B0502020202020204" pitchFamily="34" charset="0"/>
                  </a:rPr>
                  <a:t> economically disadvantaged students tends to have </a:t>
                </a:r>
                <a:r>
                  <a:rPr lang="en-US" sz="1400" b="1" dirty="0">
                    <a:solidFill>
                      <a:srgbClr val="C00000"/>
                    </a:solidFill>
                    <a:latin typeface="Century Gothic" panose="020B0502020202020204" pitchFamily="34" charset="0"/>
                  </a:rPr>
                  <a:t>lower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88" name="Straight Arrow Connector 87"/>
              <p:cNvCxnSpPr/>
              <p:nvPr/>
            </p:nvCxnSpPr>
            <p:spPr>
              <a:xfrm flipH="1">
                <a:off x="3273441" y="2119854"/>
                <a:ext cx="504963" cy="223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9" name="Oval 148"/>
            <p:cNvSpPr/>
            <p:nvPr/>
          </p:nvSpPr>
          <p:spPr>
            <a:xfrm>
              <a:off x="5239572" y="4617709"/>
              <a:ext cx="93116" cy="93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1" name="Oval 150"/>
            <p:cNvSpPr/>
            <p:nvPr/>
          </p:nvSpPr>
          <p:spPr>
            <a:xfrm>
              <a:off x="2723328" y="3467757"/>
              <a:ext cx="93116" cy="93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Title 1">
              <a:extLst>
                <a:ext uri="{FF2B5EF4-FFF2-40B4-BE49-F238E27FC236}">
                  <a16:creationId xmlns="" xmlns:a16="http://schemas.microsoft.com/office/drawing/2014/main" id="{B765057F-40A2-4C70-8402-1C5C392633FC}"/>
                </a:ext>
              </a:extLst>
            </p:cNvPr>
            <p:cNvSpPr txBox="1">
              <a:spLocks/>
            </p:cNvSpPr>
            <p:nvPr/>
          </p:nvSpPr>
          <p:spPr>
            <a:xfrm>
              <a:off x="85720" y="3935502"/>
              <a:ext cx="1410485" cy="721619"/>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05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 xmlns:a16="http://schemas.microsoft.com/office/drawing/2014/main" id="{47A249D9-48D8-404C-ADFF-12C6C161CBFB}"/>
                </a:ext>
              </a:extLst>
            </p:cNvPr>
            <p:cNvCxnSpPr>
              <a:cxnSpLocks/>
            </p:cNvCxnSpPr>
            <p:nvPr/>
          </p:nvCxnSpPr>
          <p:spPr>
            <a:xfrm flipV="1">
              <a:off x="1105509" y="3598211"/>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79611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pPr algn="ctr"/>
            <a:r>
              <a:rPr lang="en-US" dirty="0" smtClean="0"/>
              <a:t>Designated Supports Review</a:t>
            </a:r>
            <a:endParaRPr lang="en-US" dirty="0"/>
          </a:p>
        </p:txBody>
      </p:sp>
      <p:sp>
        <p:nvSpPr>
          <p:cNvPr id="3" name="Content Placeholder 2"/>
          <p:cNvSpPr>
            <a:spLocks noGrp="1"/>
          </p:cNvSpPr>
          <p:nvPr>
            <p:ph idx="1"/>
          </p:nvPr>
        </p:nvSpPr>
        <p:spPr>
          <a:xfrm>
            <a:off x="762000" y="685800"/>
            <a:ext cx="7543800" cy="1874520"/>
          </a:xfrm>
        </p:spPr>
        <p:txBody>
          <a:bodyPr/>
          <a:lstStyle/>
          <a:p>
            <a:pPr marL="0" indent="0" algn="ctr">
              <a:buNone/>
            </a:pPr>
            <a:r>
              <a:rPr lang="en-US" dirty="0" smtClean="0"/>
              <a:t>Scan the QR Code or go to: </a:t>
            </a:r>
            <a:r>
              <a:rPr lang="en-US" b="1" dirty="0">
                <a:hlinkClick r:id="rId2"/>
              </a:rPr>
              <a:t>https://</a:t>
            </a:r>
            <a:r>
              <a:rPr lang="en-US" b="1" dirty="0" smtClean="0">
                <a:hlinkClick r:id="rId2"/>
              </a:rPr>
              <a:t>tinyurl.com/ELLRGCCISD</a:t>
            </a:r>
            <a:endParaRPr lang="en-US" b="1" dirty="0" smtClean="0"/>
          </a:p>
          <a:p>
            <a:pPr marL="0" indent="0" algn="ctr">
              <a:buNone/>
            </a:pPr>
            <a:endParaRPr lang="en-US" b="1" dirty="0" smtClean="0"/>
          </a:p>
          <a:p>
            <a:pPr marL="0" indent="0" algn="ctr">
              <a:buNone/>
            </a:pPr>
            <a:r>
              <a:rPr lang="en-US" dirty="0" smtClean="0"/>
              <a:t>Type </a:t>
            </a:r>
            <a:r>
              <a:rPr lang="en-US" dirty="0"/>
              <a:t>something you remember from Day </a:t>
            </a:r>
            <a:r>
              <a:rPr lang="en-US" dirty="0" smtClean="0"/>
              <a:t>3 </a:t>
            </a:r>
            <a:r>
              <a:rPr lang="en-US" dirty="0"/>
              <a:t>of the Academy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925074"/>
            <a:ext cx="1905000" cy="1905000"/>
          </a:xfrm>
          <a:prstGeom prst="rect">
            <a:avLst/>
          </a:prstGeom>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25229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7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sp>
        <p:nvSpPr>
          <p:cNvPr id="166" name="Triangle 165"/>
          <p:cNvSpPr/>
          <p:nvPr/>
        </p:nvSpPr>
        <p:spPr>
          <a:xfrm rot="1486715">
            <a:off x="2457602" y="2253504"/>
            <a:ext cx="3813707" cy="1503469"/>
          </a:xfrm>
          <a:prstGeom prst="triangle">
            <a:avLst>
              <a:gd name="adj" fmla="val 85061"/>
            </a:avLst>
          </a:prstGeom>
          <a:solidFill>
            <a:schemeClr val="accent5">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9" name="Triangle 168"/>
          <p:cNvSpPr/>
          <p:nvPr/>
        </p:nvSpPr>
        <p:spPr>
          <a:xfrm rot="12270932">
            <a:off x="1862326" y="4242456"/>
            <a:ext cx="3692810" cy="1431625"/>
          </a:xfrm>
          <a:prstGeom prst="triangle">
            <a:avLst>
              <a:gd name="adj" fmla="val 85061"/>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grpSp>
        <p:nvGrpSpPr>
          <p:cNvPr id="2" name="Group 1"/>
          <p:cNvGrpSpPr/>
          <p:nvPr/>
        </p:nvGrpSpPr>
        <p:grpSpPr>
          <a:xfrm>
            <a:off x="1273868" y="2018286"/>
            <a:ext cx="6371263" cy="3756172"/>
            <a:chOff x="1081363" y="1825781"/>
            <a:chExt cx="6371263" cy="3756172"/>
          </a:xfrm>
        </p:grpSpPr>
        <p:sp>
          <p:nvSpPr>
            <p:cNvPr id="161" name="Rectangle 160"/>
            <p:cNvSpPr/>
            <p:nvPr/>
          </p:nvSpPr>
          <p:spPr>
            <a:xfrm>
              <a:off x="1332319" y="1825781"/>
              <a:ext cx="5934755" cy="3756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186A645F-64F9-4D44-A98C-73E5B10832BC}"/>
                </a:ext>
              </a:extLst>
            </p:cNvPr>
            <p:cNvSpPr/>
            <p:nvPr/>
          </p:nvSpPr>
          <p:spPr>
            <a:xfrm rot="1483131">
              <a:off x="2018025" y="4274873"/>
              <a:ext cx="3745721" cy="240050"/>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Rectangle 159">
              <a:extLst>
                <a:ext uri="{FF2B5EF4-FFF2-40B4-BE49-F238E27FC236}">
                  <a16:creationId xmlns="" xmlns:a16="http://schemas.microsoft.com/office/drawing/2014/main" id="{A4FE9C32-6368-47CB-9E82-5349755C107D}"/>
                </a:ext>
              </a:extLst>
            </p:cNvPr>
            <p:cNvSpPr/>
            <p:nvPr/>
          </p:nvSpPr>
          <p:spPr>
            <a:xfrm rot="5400000">
              <a:off x="4858858" y="4037212"/>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8" name="Rectangle 167"/>
            <p:cNvSpPr/>
            <p:nvPr/>
          </p:nvSpPr>
          <p:spPr>
            <a:xfrm rot="1483131">
              <a:off x="1955430" y="3908776"/>
              <a:ext cx="4044537" cy="347137"/>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78546" y="48089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a:t>
              </a: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7" name="Rectangle 166"/>
            <p:cNvSpPr/>
            <p:nvPr/>
          </p:nvSpPr>
          <p:spPr>
            <a:xfrm rot="1483131">
              <a:off x="2084788" y="3736976"/>
              <a:ext cx="3971293" cy="158613"/>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0" name="Rectangle 169"/>
            <p:cNvSpPr/>
            <p:nvPr/>
          </p:nvSpPr>
          <p:spPr>
            <a:xfrm>
              <a:off x="5685700" y="2658328"/>
              <a:ext cx="208708" cy="2414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1" name="Rectangle 170"/>
            <p:cNvSpPr/>
            <p:nvPr/>
          </p:nvSpPr>
          <p:spPr>
            <a:xfrm>
              <a:off x="2064548" y="2751659"/>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2" name="TextBox 171"/>
            <p:cNvSpPr txBox="1"/>
            <p:nvPr/>
          </p:nvSpPr>
          <p:spPr>
            <a:xfrm>
              <a:off x="3247112" y="3103264"/>
              <a:ext cx="1574080" cy="461665"/>
            </a:xfrm>
            <a:prstGeom prst="rect">
              <a:avLst/>
            </a:prstGeom>
            <a:noFill/>
          </p:spPr>
          <p:txBody>
            <a:bodyPr wrap="square" rtlCol="0" anchor="ctr">
              <a:spAutoFit/>
            </a:bodyPr>
            <a:lstStyle/>
            <a:p>
              <a:pPr algn="ctr"/>
              <a:r>
                <a:rPr lang="en-US" sz="2400" b="1" dirty="0">
                  <a:solidFill>
                    <a:schemeClr val="accent5"/>
                  </a:solidFill>
                  <a:latin typeface="Century Gothic" panose="020B0502020202020204" pitchFamily="34" charset="0"/>
                </a:rPr>
                <a:t>A</a:t>
              </a:r>
              <a:endParaRPr lang="en-US" sz="2700" b="1" dirty="0">
                <a:solidFill>
                  <a:schemeClr val="accent5"/>
                </a:solidFill>
                <a:latin typeface="Century Gothic" panose="020B0502020202020204" pitchFamily="34" charset="0"/>
              </a:endParaRPr>
            </a:p>
          </p:txBody>
        </p:sp>
        <p:sp>
          <p:nvSpPr>
            <p:cNvPr id="173" name="TextBox 172"/>
            <p:cNvSpPr txBox="1"/>
            <p:nvPr/>
          </p:nvSpPr>
          <p:spPr>
            <a:xfrm>
              <a:off x="3261124" y="3548754"/>
              <a:ext cx="1574080" cy="461665"/>
            </a:xfrm>
            <a:prstGeom prst="rect">
              <a:avLst/>
            </a:prstGeom>
            <a:noFill/>
          </p:spPr>
          <p:txBody>
            <a:bodyPr wrap="square" rtlCol="0" anchor="ctr">
              <a:spAutoFit/>
            </a:bodyPr>
            <a:lstStyle/>
            <a:p>
              <a:pPr algn="ctr"/>
              <a:r>
                <a:rPr lang="en-US" sz="2400" b="1" dirty="0">
                  <a:solidFill>
                    <a:schemeClr val="accent2"/>
                  </a:solidFill>
                  <a:latin typeface="Century Gothic" panose="020B0502020202020204" pitchFamily="34" charset="0"/>
                </a:rPr>
                <a:t>B</a:t>
              </a:r>
            </a:p>
          </p:txBody>
        </p:sp>
        <p:sp>
          <p:nvSpPr>
            <p:cNvPr id="174" name="TextBox 173"/>
            <p:cNvSpPr txBox="1"/>
            <p:nvPr/>
          </p:nvSpPr>
          <p:spPr>
            <a:xfrm>
              <a:off x="3259707" y="3908860"/>
              <a:ext cx="1574080" cy="461665"/>
            </a:xfrm>
            <a:prstGeom prst="rect">
              <a:avLst/>
            </a:prstGeom>
            <a:noFill/>
          </p:spPr>
          <p:txBody>
            <a:bodyPr wrap="square" rtlCol="0" anchor="ctr">
              <a:spAutoFit/>
            </a:bodyPr>
            <a:lstStyle/>
            <a:p>
              <a:pPr algn="ctr"/>
              <a:r>
                <a:rPr lang="en-US" sz="2400" b="1" dirty="0">
                  <a:solidFill>
                    <a:srgbClr val="ED7D31"/>
                  </a:solidFill>
                  <a:latin typeface="Century Gothic" panose="020B0502020202020204" pitchFamily="34" charset="0"/>
                </a:rPr>
                <a:t>C</a:t>
              </a:r>
              <a:endParaRPr lang="en-US" sz="2700" b="1" dirty="0">
                <a:solidFill>
                  <a:srgbClr val="ED7D31"/>
                </a:solidFill>
                <a:latin typeface="Century Gothic" panose="020B0502020202020204" pitchFamily="34" charset="0"/>
              </a:endParaRPr>
            </a:p>
          </p:txBody>
        </p:sp>
        <p:sp>
          <p:nvSpPr>
            <p:cNvPr id="175" name="TextBox 174"/>
            <p:cNvSpPr txBox="1"/>
            <p:nvPr/>
          </p:nvSpPr>
          <p:spPr>
            <a:xfrm>
              <a:off x="3267347" y="4226637"/>
              <a:ext cx="1574080" cy="461665"/>
            </a:xfrm>
            <a:prstGeom prst="rect">
              <a:avLst/>
            </a:prstGeom>
            <a:noFill/>
          </p:spPr>
          <p:txBody>
            <a:bodyPr wrap="square" rtlCol="0" anchor="ctr">
              <a:spAutoFit/>
            </a:bodyPr>
            <a:lstStyle/>
            <a:p>
              <a:pPr algn="ctr"/>
              <a:r>
                <a:rPr lang="en-US" sz="2400" b="1" dirty="0">
                  <a:solidFill>
                    <a:srgbClr val="F35B2B"/>
                  </a:solidFill>
                  <a:latin typeface="Century Gothic" panose="020B0502020202020204" pitchFamily="34" charset="0"/>
                </a:rPr>
                <a:t>D</a:t>
              </a:r>
            </a:p>
          </p:txBody>
        </p:sp>
        <p:sp>
          <p:nvSpPr>
            <p:cNvPr id="149" name="TextBox 148"/>
            <p:cNvSpPr txBox="1"/>
            <p:nvPr/>
          </p:nvSpPr>
          <p:spPr>
            <a:xfrm>
              <a:off x="3252348" y="4691343"/>
              <a:ext cx="1574080" cy="461665"/>
            </a:xfrm>
            <a:prstGeom prst="rect">
              <a:avLst/>
            </a:prstGeom>
            <a:noFill/>
          </p:spPr>
          <p:txBody>
            <a:bodyPr wrap="square" rtlCol="0" anchor="ctr">
              <a:spAutoFit/>
            </a:bodyPr>
            <a:lstStyle/>
            <a:p>
              <a:pPr algn="ctr"/>
              <a:r>
                <a:rPr lang="en-US" sz="2400" b="1" dirty="0">
                  <a:solidFill>
                    <a:srgbClr val="C00000"/>
                  </a:solidFill>
                  <a:latin typeface="Century Gothic" panose="020B0502020202020204" pitchFamily="34" charset="0"/>
                </a:rPr>
                <a:t>F</a:t>
              </a:r>
              <a:endParaRPr lang="en-US" sz="2700" b="1" dirty="0">
                <a:solidFill>
                  <a:srgbClr val="C00000"/>
                </a:solidFill>
                <a:latin typeface="Century Gothic" panose="020B0502020202020204" pitchFamily="34" charset="0"/>
              </a:endParaRPr>
            </a:p>
          </p:txBody>
        </p:sp>
      </p:grpSp>
      <p:pic>
        <p:nvPicPr>
          <p:cNvPr id="1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0842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63823" y="1786948"/>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6632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sp>
        <p:nvSpPr>
          <p:cNvPr id="31" name="Rectangle 30">
            <a:extLst>
              <a:ext uri="{FF2B5EF4-FFF2-40B4-BE49-F238E27FC236}">
                <a16:creationId xmlns="" xmlns:a16="http://schemas.microsoft.com/office/drawing/2014/main" id="{C1B9F31F-E80E-47B3-BC56-8089A8864026}"/>
              </a:ext>
            </a:extLst>
          </p:cNvPr>
          <p:cNvSpPr/>
          <p:nvPr/>
        </p:nvSpPr>
        <p:spPr>
          <a:xfrm>
            <a:off x="5304001" y="210146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2" name="Rectangle 31">
            <a:extLst>
              <a:ext uri="{FF2B5EF4-FFF2-40B4-BE49-F238E27FC236}">
                <a16:creationId xmlns="" xmlns:a16="http://schemas.microsoft.com/office/drawing/2014/main" id="{1BDA4933-7D63-40DD-B8C8-CBC5E7F35A5B}"/>
              </a:ext>
            </a:extLst>
          </p:cNvPr>
          <p:cNvSpPr/>
          <p:nvPr/>
        </p:nvSpPr>
        <p:spPr>
          <a:xfrm>
            <a:off x="5780521" y="428925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 xmlns:a16="http://schemas.microsoft.com/office/drawing/2014/main" id="{16DD14DA-3CE3-4BE1-B7BC-76B497B3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402" y="2338112"/>
            <a:ext cx="1633349" cy="1714500"/>
          </a:xfrm>
          <a:prstGeom prst="rect">
            <a:avLst/>
          </a:prstGeom>
        </p:spPr>
      </p:pic>
      <p:sp>
        <p:nvSpPr>
          <p:cNvPr id="38" name="Rectangle 37">
            <a:extLst>
              <a:ext uri="{FF2B5EF4-FFF2-40B4-BE49-F238E27FC236}">
                <a16:creationId xmlns="" xmlns:a16="http://schemas.microsoft.com/office/drawing/2014/main" id="{6A05A80B-4963-4E76-B295-8747181A50D3}"/>
              </a:ext>
            </a:extLst>
          </p:cNvPr>
          <p:cNvSpPr/>
          <p:nvPr/>
        </p:nvSpPr>
        <p:spPr>
          <a:xfrm>
            <a:off x="1522162" y="267548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9" name="Picture 38">
            <a:extLst>
              <a:ext uri="{FF2B5EF4-FFF2-40B4-BE49-F238E27FC236}">
                <a16:creationId xmlns="" xmlns:a16="http://schemas.microsoft.com/office/drawing/2014/main" id="{1455BE80-E9B1-4C2C-848B-3DFDCFAB1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706" y="2988569"/>
            <a:ext cx="707798" cy="738637"/>
          </a:xfrm>
          <a:prstGeom prst="rect">
            <a:avLst/>
          </a:prstGeom>
        </p:spPr>
      </p:pic>
      <p:sp>
        <p:nvSpPr>
          <p:cNvPr id="40" name="Rectangle 39">
            <a:extLst>
              <a:ext uri="{FF2B5EF4-FFF2-40B4-BE49-F238E27FC236}">
                <a16:creationId xmlns="" xmlns:a16="http://schemas.microsoft.com/office/drawing/2014/main" id="{5F31E094-7916-4D86-A05E-CAD0A75EA1C9}"/>
              </a:ext>
            </a:extLst>
          </p:cNvPr>
          <p:cNvSpPr/>
          <p:nvPr/>
        </p:nvSpPr>
        <p:spPr>
          <a:xfrm>
            <a:off x="1656737"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1" name="Rectangle 40">
            <a:extLst>
              <a:ext uri="{FF2B5EF4-FFF2-40B4-BE49-F238E27FC236}">
                <a16:creationId xmlns="" xmlns:a16="http://schemas.microsoft.com/office/drawing/2014/main" id="{6E3DDDBF-B4CE-4499-AEF6-552EADE97BF2}"/>
              </a:ext>
            </a:extLst>
          </p:cNvPr>
          <p:cNvSpPr/>
          <p:nvPr/>
        </p:nvSpPr>
        <p:spPr>
          <a:xfrm>
            <a:off x="3432195" y="2675489"/>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2" name="Picture 41">
            <a:extLst>
              <a:ext uri="{FF2B5EF4-FFF2-40B4-BE49-F238E27FC236}">
                <a16:creationId xmlns="" xmlns:a16="http://schemas.microsoft.com/office/drawing/2014/main" id="{23355A3B-B192-4013-98DF-83BB878A1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334" y="2988570"/>
            <a:ext cx="760457" cy="793591"/>
          </a:xfrm>
          <a:prstGeom prst="rect">
            <a:avLst/>
          </a:prstGeom>
        </p:spPr>
      </p:pic>
      <p:sp>
        <p:nvSpPr>
          <p:cNvPr id="43" name="Rectangle 42">
            <a:extLst>
              <a:ext uri="{FF2B5EF4-FFF2-40B4-BE49-F238E27FC236}">
                <a16:creationId xmlns="" xmlns:a16="http://schemas.microsoft.com/office/drawing/2014/main" id="{CB80A250-6900-4A1A-8E05-CB33F41F9F90}"/>
              </a:ext>
            </a:extLst>
          </p:cNvPr>
          <p:cNvSpPr/>
          <p:nvPr/>
        </p:nvSpPr>
        <p:spPr>
          <a:xfrm>
            <a:off x="3566770"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15" name="Rectangle 14">
            <a:extLst>
              <a:ext uri="{FF2B5EF4-FFF2-40B4-BE49-F238E27FC236}">
                <a16:creationId xmlns="" xmlns:a16="http://schemas.microsoft.com/office/drawing/2014/main" id="{71C2B769-A65F-4A08-BC2A-FCED7FF25C1C}"/>
              </a:ext>
            </a:extLst>
          </p:cNvPr>
          <p:cNvSpPr/>
          <p:nvPr/>
        </p:nvSpPr>
        <p:spPr>
          <a:xfrm>
            <a:off x="1173793" y="2566840"/>
            <a:ext cx="3899373"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723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9069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94483" y="55603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grpSp>
        <p:nvGrpSpPr>
          <p:cNvPr id="10" name="Group 9">
            <a:extLst>
              <a:ext uri="{FF2B5EF4-FFF2-40B4-BE49-F238E27FC236}">
                <a16:creationId xmlns="" xmlns:a16="http://schemas.microsoft.com/office/drawing/2014/main" id="{3E5DF42A-55EE-4885-BC6F-EEB23E8718B6}"/>
              </a:ext>
            </a:extLst>
          </p:cNvPr>
          <p:cNvGrpSpPr/>
          <p:nvPr/>
        </p:nvGrpSpPr>
        <p:grpSpPr>
          <a:xfrm>
            <a:off x="2192228" y="4378166"/>
            <a:ext cx="1238546" cy="1238546"/>
            <a:chOff x="2922761" y="4396119"/>
            <a:chExt cx="1651395" cy="1651395"/>
          </a:xfrm>
        </p:grpSpPr>
        <p:sp>
          <p:nvSpPr>
            <p:cNvPr id="8" name="Rectangle 7"/>
            <p:cNvSpPr/>
            <p:nvPr/>
          </p:nvSpPr>
          <p:spPr>
            <a:xfrm>
              <a:off x="2922761"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946" y="4663114"/>
              <a:ext cx="1083024" cy="1117405"/>
            </a:xfrm>
            <a:prstGeom prst="rect">
              <a:avLst/>
            </a:prstGeom>
          </p:spPr>
        </p:pic>
      </p:grpSp>
      <p:grpSp>
        <p:nvGrpSpPr>
          <p:cNvPr id="17" name="Group 16">
            <a:extLst>
              <a:ext uri="{FF2B5EF4-FFF2-40B4-BE49-F238E27FC236}">
                <a16:creationId xmlns="" xmlns:a16="http://schemas.microsoft.com/office/drawing/2014/main" id="{F0F89DBB-9D81-45C2-B87B-3D8C1A095A1F}"/>
              </a:ext>
            </a:extLst>
          </p:cNvPr>
          <p:cNvGrpSpPr/>
          <p:nvPr/>
        </p:nvGrpSpPr>
        <p:grpSpPr>
          <a:xfrm>
            <a:off x="442850" y="4362886"/>
            <a:ext cx="1238546" cy="1238546"/>
            <a:chOff x="590466" y="4396119"/>
            <a:chExt cx="1651395" cy="1651395"/>
          </a:xfrm>
        </p:grpSpPr>
        <p:sp>
          <p:nvSpPr>
            <p:cNvPr id="6" name="Rectangle 5"/>
            <p:cNvSpPr/>
            <p:nvPr/>
          </p:nvSpPr>
          <p:spPr>
            <a:xfrm>
              <a:off x="590466"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9" y="4560993"/>
              <a:ext cx="1403609" cy="1321646"/>
            </a:xfrm>
            <a:prstGeom prst="rect">
              <a:avLst/>
            </a:prstGeom>
          </p:spPr>
        </p:pic>
      </p:grpSp>
      <p:grpSp>
        <p:nvGrpSpPr>
          <p:cNvPr id="5" name="Group 4">
            <a:extLst>
              <a:ext uri="{FF2B5EF4-FFF2-40B4-BE49-F238E27FC236}">
                <a16:creationId xmlns="" xmlns:a16="http://schemas.microsoft.com/office/drawing/2014/main" id="{57016323-ACF8-4ACC-8448-522AB6AE18B6}"/>
              </a:ext>
            </a:extLst>
          </p:cNvPr>
          <p:cNvGrpSpPr/>
          <p:nvPr/>
        </p:nvGrpSpPr>
        <p:grpSpPr>
          <a:xfrm>
            <a:off x="5690984" y="4393446"/>
            <a:ext cx="1238546" cy="1238546"/>
            <a:chOff x="7587351" y="4459360"/>
            <a:chExt cx="1651395" cy="1651395"/>
          </a:xfrm>
        </p:grpSpPr>
        <p:sp>
          <p:nvSpPr>
            <p:cNvPr id="12" name="Rectangle 11"/>
            <p:cNvSpPr/>
            <p:nvPr/>
          </p:nvSpPr>
          <p:spPr>
            <a:xfrm>
              <a:off x="7587351"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497" y="4683329"/>
              <a:ext cx="1039103" cy="1203456"/>
            </a:xfrm>
            <a:prstGeom prst="rect">
              <a:avLst/>
            </a:prstGeom>
          </p:spPr>
        </p:pic>
      </p:grpSp>
      <p:sp>
        <p:nvSpPr>
          <p:cNvPr id="14" name="Title 1"/>
          <p:cNvSpPr txBox="1">
            <a:spLocks/>
          </p:cNvSpPr>
          <p:nvPr/>
        </p:nvSpPr>
        <p:spPr>
          <a:xfrm>
            <a:off x="228346" y="4038300"/>
            <a:ext cx="169168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Race/Ethnicity</a:t>
            </a:r>
            <a:endParaRPr lang="en-US" sz="1500" dirty="0">
              <a:solidFill>
                <a:schemeClr val="accent1">
                  <a:lumMod val="75000"/>
                </a:schemeClr>
              </a:solidFill>
              <a:latin typeface="Century Gothic" panose="020B0502020202020204" pitchFamily="34" charset="0"/>
            </a:endParaRPr>
          </a:p>
        </p:txBody>
      </p:sp>
      <p:sp>
        <p:nvSpPr>
          <p:cNvPr id="15" name="Title 1"/>
          <p:cNvSpPr txBox="1">
            <a:spLocks/>
          </p:cNvSpPr>
          <p:nvPr/>
        </p:nvSpPr>
        <p:spPr>
          <a:xfrm>
            <a:off x="1766056" y="4038300"/>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Special Education</a:t>
            </a:r>
            <a:endParaRPr lang="en-US" sz="1500" dirty="0">
              <a:solidFill>
                <a:schemeClr val="accent1">
                  <a:lumMod val="75000"/>
                </a:schemeClr>
              </a:solidFill>
              <a:latin typeface="Century Gothic" panose="020B0502020202020204" pitchFamily="34" charset="0"/>
            </a:endParaRPr>
          </a:p>
        </p:txBody>
      </p:sp>
      <p:sp>
        <p:nvSpPr>
          <p:cNvPr id="16" name="Title 1"/>
          <p:cNvSpPr txBox="1">
            <a:spLocks/>
          </p:cNvSpPr>
          <p:nvPr/>
        </p:nvSpPr>
        <p:spPr>
          <a:xfrm>
            <a:off x="5284762" y="3833141"/>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English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Learners (ELs)</a:t>
            </a:r>
            <a:endParaRPr lang="en-US" sz="1500" dirty="0">
              <a:solidFill>
                <a:schemeClr val="accent1">
                  <a:lumMod val="75000"/>
                </a:schemeClr>
              </a:solidFill>
              <a:latin typeface="Century Gothic" panose="020B0502020202020204" pitchFamily="34" charset="0"/>
            </a:endParaRPr>
          </a:p>
        </p:txBody>
      </p:sp>
      <p:sp>
        <p:nvSpPr>
          <p:cNvPr id="19" name="Title 1"/>
          <p:cNvSpPr txBox="1">
            <a:spLocks/>
          </p:cNvSpPr>
          <p:nvPr/>
        </p:nvSpPr>
        <p:spPr>
          <a:xfrm>
            <a:off x="3301946" y="3833141"/>
            <a:ext cx="25288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Continuously Enrolled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and Mobile</a:t>
            </a:r>
            <a:endParaRPr lang="en-US" sz="1500" dirty="0">
              <a:solidFill>
                <a:schemeClr val="accent1">
                  <a:lumMod val="75000"/>
                </a:schemeClr>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EA5EFAC6-9B34-4530-B420-DD1F291E8325}"/>
              </a:ext>
            </a:extLst>
          </p:cNvPr>
          <p:cNvGrpSpPr/>
          <p:nvPr/>
        </p:nvGrpSpPr>
        <p:grpSpPr>
          <a:xfrm>
            <a:off x="3941606" y="4424006"/>
            <a:ext cx="1238546" cy="1238546"/>
            <a:chOff x="5248194" y="4477613"/>
            <a:chExt cx="1651395" cy="1651395"/>
          </a:xfrm>
        </p:grpSpPr>
        <p:sp>
          <p:nvSpPr>
            <p:cNvPr id="18" name="Rectangle 17"/>
            <p:cNvSpPr/>
            <p:nvPr/>
          </p:nvSpPr>
          <p:spPr>
            <a:xfrm>
              <a:off x="5248194" y="4477613"/>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7085" y="4686504"/>
              <a:ext cx="1233612" cy="1233612"/>
            </a:xfrm>
            <a:prstGeom prst="rect">
              <a:avLst/>
            </a:prstGeom>
          </p:spPr>
        </p:pic>
      </p:grpSp>
      <p:sp>
        <p:nvSpPr>
          <p:cNvPr id="21" name="Rectangle 20"/>
          <p:cNvSpPr/>
          <p:nvPr/>
        </p:nvSpPr>
        <p:spPr>
          <a:xfrm>
            <a:off x="3947116" y="2272025"/>
            <a:ext cx="1238546" cy="1238546"/>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23" name="Title 1"/>
          <p:cNvSpPr txBox="1">
            <a:spLocks/>
          </p:cNvSpPr>
          <p:nvPr/>
        </p:nvSpPr>
        <p:spPr>
          <a:xfrm>
            <a:off x="3545136" y="1897135"/>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5"/>
                </a:solidFill>
                <a:latin typeface="Century Gothic" panose="020B0502020202020204" pitchFamily="34" charset="0"/>
              </a:rPr>
              <a:t>All Students</a:t>
            </a:r>
            <a:endParaRPr lang="en-US" sz="1500" dirty="0">
              <a:solidFill>
                <a:schemeClr val="accent5"/>
              </a:solidFill>
              <a:latin typeface="Century Gothic" panose="020B0502020202020204" pitchFamily="34" charset="0"/>
            </a:endParaRPr>
          </a:p>
        </p:txBody>
      </p:sp>
      <p:cxnSp>
        <p:nvCxnSpPr>
          <p:cNvPr id="24" name="Straight Connector 23"/>
          <p:cNvCxnSpPr>
            <a:stCxn id="14" idx="0"/>
            <a:endCxn id="21" idx="2"/>
          </p:cNvCxnSpPr>
          <p:nvPr/>
        </p:nvCxnSpPr>
        <p:spPr>
          <a:xfrm flipV="1">
            <a:off x="1074187" y="3510571"/>
            <a:ext cx="3492203"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21" idx="2"/>
          </p:cNvCxnSpPr>
          <p:nvPr/>
        </p:nvCxnSpPr>
        <p:spPr>
          <a:xfrm>
            <a:off x="4566389" y="3510571"/>
            <a:ext cx="3059753" cy="37557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0"/>
            <a:endCxn id="21" idx="2"/>
          </p:cNvCxnSpPr>
          <p:nvPr/>
        </p:nvCxnSpPr>
        <p:spPr>
          <a:xfrm flipV="1">
            <a:off x="2787310" y="3510571"/>
            <a:ext cx="1779080"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2"/>
            <a:endCxn id="16" idx="0"/>
          </p:cNvCxnSpPr>
          <p:nvPr/>
        </p:nvCxnSpPr>
        <p:spPr>
          <a:xfrm>
            <a:off x="4566390" y="3510571"/>
            <a:ext cx="1739626" cy="32257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019" y="2426332"/>
            <a:ext cx="912737" cy="868429"/>
          </a:xfrm>
          <a:prstGeom prst="rect">
            <a:avLst/>
          </a:prstGeom>
        </p:spPr>
      </p:pic>
      <p:cxnSp>
        <p:nvCxnSpPr>
          <p:cNvPr id="35" name="Straight Connector 34">
            <a:extLst>
              <a:ext uri="{FF2B5EF4-FFF2-40B4-BE49-F238E27FC236}">
                <a16:creationId xmlns="" xmlns:a16="http://schemas.microsoft.com/office/drawing/2014/main" id="{D5A56094-B8DA-4899-A279-F4BD308DB85F}"/>
              </a:ext>
            </a:extLst>
          </p:cNvPr>
          <p:cNvCxnSpPr>
            <a:cxnSpLocks/>
          </p:cNvCxnSpPr>
          <p:nvPr/>
        </p:nvCxnSpPr>
        <p:spPr>
          <a:xfrm>
            <a:off x="4586741" y="3517263"/>
            <a:ext cx="0" cy="343377"/>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 xmlns:a16="http://schemas.microsoft.com/office/drawing/2014/main" id="{4A15F62A-5D29-4581-AC11-620742648601}"/>
              </a:ext>
            </a:extLst>
          </p:cNvPr>
          <p:cNvSpPr txBox="1">
            <a:spLocks/>
          </p:cNvSpPr>
          <p:nvPr/>
        </p:nvSpPr>
        <p:spPr>
          <a:xfrm>
            <a:off x="7040040" y="3839319"/>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Economically</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Disadvantaged</a:t>
            </a:r>
            <a:endParaRPr lang="en-US" sz="1500"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C25B6E08-C7DE-421A-AEE2-EC7DBC133C60}"/>
              </a:ext>
            </a:extLst>
          </p:cNvPr>
          <p:cNvGrpSpPr/>
          <p:nvPr/>
        </p:nvGrpSpPr>
        <p:grpSpPr>
          <a:xfrm>
            <a:off x="7440362" y="4408726"/>
            <a:ext cx="1238546" cy="1238546"/>
            <a:chOff x="9920482" y="4459360"/>
            <a:chExt cx="1651395" cy="1651395"/>
          </a:xfrm>
        </p:grpSpPr>
        <p:sp>
          <p:nvSpPr>
            <p:cNvPr id="31" name="Rectangle 30">
              <a:extLst>
                <a:ext uri="{FF2B5EF4-FFF2-40B4-BE49-F238E27FC236}">
                  <a16:creationId xmlns="" xmlns:a16="http://schemas.microsoft.com/office/drawing/2014/main" id="{596475C5-3AEE-4CB5-BF4F-69416DE3767B}"/>
                </a:ext>
              </a:extLst>
            </p:cNvPr>
            <p:cNvSpPr/>
            <p:nvPr/>
          </p:nvSpPr>
          <p:spPr>
            <a:xfrm>
              <a:off x="9920482"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32" name="Picture 31">
              <a:extLst>
                <a:ext uri="{FF2B5EF4-FFF2-40B4-BE49-F238E27FC236}">
                  <a16:creationId xmlns="" xmlns:a16="http://schemas.microsoft.com/office/drawing/2014/main" id="{99954CB9-44B5-4702-BFC8-7CA9E2AD23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7111" y="4690697"/>
              <a:ext cx="1598136" cy="1188720"/>
            </a:xfrm>
            <a:prstGeom prst="rect">
              <a:avLst/>
            </a:prstGeom>
          </p:spPr>
        </p:pic>
      </p:grpSp>
      <p:pic>
        <p:nvPicPr>
          <p:cNvPr id="3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18523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3794" y="4782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59061" y="1713608"/>
            <a:ext cx="4558371" cy="448327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Student Groups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All Students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African American </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Hispanic</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White</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American Indian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Asian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Pacific Islander</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Two or More Races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Economically Disadvantaged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Current and Former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Current and Monitored English Learners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Continuously Enrolled/Non-Continuously Enrolled</a:t>
            </a:r>
          </a:p>
        </p:txBody>
      </p:sp>
      <p:sp>
        <p:nvSpPr>
          <p:cNvPr id="49" name="TextBox 48">
            <a:extLst>
              <a:ext uri="{FF2B5EF4-FFF2-40B4-BE49-F238E27FC236}">
                <a16:creationId xmlns="" xmlns:a16="http://schemas.microsoft.com/office/drawing/2014/main" id="{E2E4F77D-4E55-4A87-A3BF-5955010706DB}"/>
              </a:ext>
            </a:extLst>
          </p:cNvPr>
          <p:cNvSpPr txBox="1"/>
          <p:nvPr/>
        </p:nvSpPr>
        <p:spPr>
          <a:xfrm>
            <a:off x="5117431" y="1731412"/>
            <a:ext cx="3809471" cy="434477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Indicators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Academic Achievement in Reading, Mathematics, Writing, Science and Social Studies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Growth in Reading and Mathematics (Elementary and Middle Schools)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Graduation Rates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English Learner Language Proficiency Status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College, Career, and Military Readiness Performance</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At or Above Meets Grade Level Performance in Reading and Mathematics</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8643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6452" y="51075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91145" y="1809860"/>
            <a:ext cx="6201682" cy="4498667"/>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Current and Former Special Education</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Defined by HB 22</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Formerly receiving special education services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was reported in PEIMS the preceding year as enrolled at the campus and participating in a special education program.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is reported (PEIMS and STAAR answer documents) as enrolled at the campus in the current year and not participating in a  special education program.</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Current modeling shows that this affects approximately 110 districts and six campuses when a the minimum-size criteria of 25 is applied.</a:t>
            </a:r>
          </a:p>
          <a:p>
            <a:pPr marL="214313" indent="-214313">
              <a:spcAft>
                <a:spcPts val="450"/>
              </a:spcAft>
              <a:buFont typeface="Arial" charset="0"/>
              <a:buChar char="•"/>
            </a:pPr>
            <a:endParaRPr lang="en-US" dirty="0">
              <a:latin typeface="Century Gothic" panose="020B0502020202020204" pitchFamily="34" charset="0"/>
            </a:endParaRPr>
          </a:p>
        </p:txBody>
      </p:sp>
      <p:sp>
        <p:nvSpPr>
          <p:cNvPr id="7" name="TextBox 6">
            <a:extLst>
              <a:ext uri="{FF2B5EF4-FFF2-40B4-BE49-F238E27FC236}">
                <a16:creationId xmlns="" xmlns:a16="http://schemas.microsoft.com/office/drawing/2014/main" id="{60DA14FC-B328-4C74-ADB9-19F268B6EA2F}"/>
              </a:ext>
            </a:extLst>
          </p:cNvPr>
          <p:cNvSpPr txBox="1"/>
          <p:nvPr/>
        </p:nvSpPr>
        <p:spPr>
          <a:xfrm>
            <a:off x="6891500" y="1941066"/>
            <a:ext cx="1835406" cy="2434000"/>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For how many years in the past should we check for participation in special education?</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94201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146"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91146" y="1761734"/>
            <a:ext cx="6630537" cy="4408899"/>
          </a:xfrm>
          <a:prstGeom prst="rect">
            <a:avLst/>
          </a:prstGeom>
          <a:noFill/>
        </p:spPr>
        <p:txBody>
          <a:bodyPr wrap="square" rtlCol="0">
            <a:spAutoFit/>
          </a:bodyPr>
          <a:lstStyle/>
          <a:p>
            <a:pPr>
              <a:spcAft>
                <a:spcPts val="900"/>
              </a:spcAft>
            </a:pPr>
            <a:r>
              <a:rPr lang="en-US" sz="2000" b="1" u="sng" dirty="0">
                <a:solidFill>
                  <a:schemeClr val="accent2"/>
                </a:solidFill>
                <a:latin typeface="Century Gothic" panose="020B0502020202020204" pitchFamily="34" charset="0"/>
              </a:rPr>
              <a:t>Continuously Enrolled and Non-Continuously Enrolled</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Not defined by HB 22</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Districts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current school year and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current school year and each of the previous two years</a:t>
            </a:r>
          </a:p>
          <a:p>
            <a:pPr marL="214313" lvl="1" indent="-214313">
              <a:spcAft>
                <a:spcPts val="450"/>
              </a:spcAft>
              <a:buClr>
                <a:srgbClr val="1582C6"/>
              </a:buClr>
              <a:buSzPct val="90000"/>
              <a:buFont typeface="Arial" charset="0"/>
              <a:buChar char="•"/>
            </a:pPr>
            <a:r>
              <a:rPr lang="en-US" sz="1600" dirty="0">
                <a:latin typeface="Century Gothic" panose="020B0502020202020204" pitchFamily="34" charset="0"/>
                <a:cs typeface="Calibri" charset="0"/>
              </a:rPr>
              <a:t>Campuses </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each of the previous two years</a:t>
            </a:r>
          </a:p>
        </p:txBody>
      </p:sp>
      <p:sp>
        <p:nvSpPr>
          <p:cNvPr id="8" name="TextBox 7">
            <a:extLst>
              <a:ext uri="{FF2B5EF4-FFF2-40B4-BE49-F238E27FC236}">
                <a16:creationId xmlns="" xmlns:a16="http://schemas.microsoft.com/office/drawing/2014/main" id="{1ABFA938-F852-47E9-9AF1-0FA6473E07F9}"/>
              </a:ext>
            </a:extLst>
          </p:cNvPr>
          <p:cNvSpPr txBox="1"/>
          <p:nvPr/>
        </p:nvSpPr>
        <p:spPr>
          <a:xfrm>
            <a:off x="7221683" y="1941066"/>
            <a:ext cx="1518905" cy="1941557"/>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Should we use an alternate definition?  </a:t>
            </a:r>
            <a:endParaRPr lang="en-US" sz="1600" dirty="0" smtClean="0">
              <a:latin typeface="Century Gothic" panose="020B0502020202020204" pitchFamily="34" charset="0"/>
            </a:endParaRPr>
          </a:p>
          <a:p>
            <a:r>
              <a:rPr lang="en-US" sz="1600" dirty="0" smtClean="0">
                <a:latin typeface="Century Gothic" panose="020B0502020202020204" pitchFamily="34" charset="0"/>
              </a:rPr>
              <a:t>If </a:t>
            </a:r>
            <a:r>
              <a:rPr lang="en-US" sz="1600" dirty="0">
                <a:latin typeface="Century Gothic" panose="020B0502020202020204" pitchFamily="34" charset="0"/>
              </a:rPr>
              <a:t>so, what?</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6671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8564" y="170673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75958"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733513" y="21216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3986027"/>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435911" y="453440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046564" y="3024688"/>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3235597" y="212954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702" y="3986027"/>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3057440"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5549842" y="213742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947" y="3986027"/>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5371685"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 xmlns:a16="http://schemas.microsoft.com/office/drawing/2014/main" id="{A5E17CC1-58A4-480E-814F-F03D167401E5}"/>
              </a:ext>
            </a:extLst>
          </p:cNvPr>
          <p:cNvSpPr txBox="1"/>
          <p:nvPr/>
        </p:nvSpPr>
        <p:spPr>
          <a:xfrm>
            <a:off x="7864086" y="212165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 xmlns:a16="http://schemas.microsoft.com/office/drawing/2014/main"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191" y="3986027"/>
            <a:ext cx="501734" cy="479042"/>
          </a:xfrm>
          <a:prstGeom prst="rect">
            <a:avLst/>
          </a:prstGeom>
        </p:spPr>
      </p:pic>
      <p:sp>
        <p:nvSpPr>
          <p:cNvPr id="64" name="TextBox 63">
            <a:extLst>
              <a:ext uri="{FF2B5EF4-FFF2-40B4-BE49-F238E27FC236}">
                <a16:creationId xmlns="" xmlns:a16="http://schemas.microsoft.com/office/drawing/2014/main" id="{708ECD34-CBF2-42A3-9F6C-91637EEBCBF6}"/>
              </a:ext>
            </a:extLst>
          </p:cNvPr>
          <p:cNvSpPr txBox="1"/>
          <p:nvPr/>
        </p:nvSpPr>
        <p:spPr>
          <a:xfrm>
            <a:off x="7587156" y="4534402"/>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3238889" y="5424808"/>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3238889" y="5282923"/>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591621" y="5209520"/>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79EF86E7-BF92-4925-998D-9AF2C9ED5BA6}"/>
              </a:ext>
            </a:extLst>
          </p:cNvPr>
          <p:cNvGrpSpPr/>
          <p:nvPr/>
        </p:nvGrpSpPr>
        <p:grpSpPr>
          <a:xfrm>
            <a:off x="445621" y="2605001"/>
            <a:ext cx="1307804" cy="1307804"/>
            <a:chOff x="594161" y="1988104"/>
            <a:chExt cx="1743739" cy="1743739"/>
          </a:xfrm>
        </p:grpSpPr>
        <p:pic>
          <p:nvPicPr>
            <p:cNvPr id="12" name="Picture 11">
              <a:extLst>
                <a:ext uri="{FF2B5EF4-FFF2-40B4-BE49-F238E27FC236}">
                  <a16:creationId xmlns=""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 xmlns:a16="http://schemas.microsoft.com/office/drawing/2014/main" id="{32DBCC78-D9D2-4E16-BA1B-E082D4F7998E}"/>
              </a:ext>
            </a:extLst>
          </p:cNvPr>
          <p:cNvGrpSpPr/>
          <p:nvPr/>
        </p:nvGrpSpPr>
        <p:grpSpPr>
          <a:xfrm>
            <a:off x="2917024" y="2605001"/>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5247714" y="2605001"/>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 xmlns:a16="http://schemas.microsoft.com/office/drawing/2014/main" id="{89E3CD4B-CD37-4CC1-A6D7-C4DFF9DA9A92}"/>
              </a:ext>
            </a:extLst>
          </p:cNvPr>
          <p:cNvGrpSpPr/>
          <p:nvPr/>
        </p:nvGrpSpPr>
        <p:grpSpPr>
          <a:xfrm>
            <a:off x="7472856" y="2605001"/>
            <a:ext cx="1307804" cy="1307804"/>
            <a:chOff x="594161" y="1988104"/>
            <a:chExt cx="1743739" cy="1743739"/>
          </a:xfrm>
        </p:grpSpPr>
        <p:pic>
          <p:nvPicPr>
            <p:cNvPr id="79" name="Picture 78">
              <a:extLst>
                <a:ext uri="{FF2B5EF4-FFF2-40B4-BE49-F238E27FC236}">
                  <a16:creationId xmlns=""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4477474" y="3024688"/>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 xmlns:a16="http://schemas.microsoft.com/office/drawing/2014/main" id="{31592337-A252-4D59-BBB0-5A1A2C18D273}"/>
              </a:ext>
            </a:extLst>
          </p:cNvPr>
          <p:cNvGrpSpPr/>
          <p:nvPr/>
        </p:nvGrpSpPr>
        <p:grpSpPr>
          <a:xfrm>
            <a:off x="6777586" y="3024688"/>
            <a:ext cx="473201" cy="473201"/>
            <a:chOff x="2728752" y="2947738"/>
            <a:chExt cx="630934" cy="630934"/>
          </a:xfrm>
        </p:grpSpPr>
        <p:sp>
          <p:nvSpPr>
            <p:cNvPr id="87" name="Rectangle: Rounded Corners 86">
              <a:extLst>
                <a:ext uri="{FF2B5EF4-FFF2-40B4-BE49-F238E27FC236}">
                  <a16:creationId xmlns=""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07324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 xmlns:a16="http://schemas.microsoft.com/office/drawing/2014/main"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591621" y="5257646"/>
            <a:ext cx="3582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79EF86E7-BF92-4925-998D-9AF2C9ED5BA6}"/>
              </a:ext>
            </a:extLst>
          </p:cNvPr>
          <p:cNvGrpSpPr/>
          <p:nvPr/>
        </p:nvGrpSpPr>
        <p:grpSpPr>
          <a:xfrm>
            <a:off x="445621" y="2653127"/>
            <a:ext cx="1307804" cy="1307804"/>
            <a:chOff x="594161" y="1988104"/>
            <a:chExt cx="1743739" cy="1743739"/>
          </a:xfrm>
        </p:grpSpPr>
        <p:pic>
          <p:nvPicPr>
            <p:cNvPr id="12" name="Picture 11">
              <a:extLst>
                <a:ext uri="{FF2B5EF4-FFF2-40B4-BE49-F238E27FC236}">
                  <a16:creationId xmlns=""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 xmlns:a16="http://schemas.microsoft.com/office/drawing/2014/main"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 xmlns:a16="http://schemas.microsoft.com/office/drawing/2014/main"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 xmlns:a16="http://schemas.microsoft.com/office/drawing/2014/main"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25262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9436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1776250" y="2143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894" y="4008151"/>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1478648" y="455652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3089301" y="3046812"/>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4278334" y="215166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139" y="4008151"/>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3985877" y="4556526"/>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6592579" y="215954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384" y="4008151"/>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6300122" y="4556526"/>
            <a:ext cx="1326030" cy="369332"/>
          </a:xfrm>
          <a:prstGeom prst="rect">
            <a:avLst/>
          </a:prstGeom>
          <a:noFill/>
        </p:spPr>
        <p:txBody>
          <a:bodyPr wrap="square" rtlCol="0">
            <a:spAutoFit/>
          </a:bodyPr>
          <a:lstStyle/>
          <a:p>
            <a:pPr>
              <a:spcAft>
                <a:spcPts val="900"/>
              </a:spcAft>
            </a:pPr>
            <a:r>
              <a:rPr lang="en-US" b="1" dirty="0" smtClean="0">
                <a:solidFill>
                  <a:srgbClr val="F57F43"/>
                </a:solidFill>
                <a:latin typeface="Century Gothic" panose="020B0502020202020204" pitchFamily="34" charset="0"/>
              </a:rPr>
              <a:t>1st </a:t>
            </a:r>
            <a:r>
              <a:rPr lang="en-US" b="1" dirty="0">
                <a:solidFill>
                  <a:srgbClr val="F57F43"/>
                </a:solidFill>
                <a:latin typeface="Century Gothic" panose="020B0502020202020204" pitchFamily="34" charset="0"/>
              </a:rPr>
              <a:t>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3474824" y="5694340"/>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3484656" y="55082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827556" y="5413367"/>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79EF86E7-BF92-4925-998D-9AF2C9ED5BA6}"/>
              </a:ext>
            </a:extLst>
          </p:cNvPr>
          <p:cNvGrpSpPr/>
          <p:nvPr/>
        </p:nvGrpSpPr>
        <p:grpSpPr>
          <a:xfrm>
            <a:off x="1488358" y="2627125"/>
            <a:ext cx="1307804" cy="1307804"/>
            <a:chOff x="594161" y="1988104"/>
            <a:chExt cx="1743739" cy="1743739"/>
          </a:xfrm>
        </p:grpSpPr>
        <p:pic>
          <p:nvPicPr>
            <p:cNvPr id="12" name="Picture 11">
              <a:extLst>
                <a:ext uri="{FF2B5EF4-FFF2-40B4-BE49-F238E27FC236}">
                  <a16:creationId xmlns=""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 xmlns:a16="http://schemas.microsoft.com/office/drawing/2014/main" id="{32DBCC78-D9D2-4E16-BA1B-E082D4F7998E}"/>
              </a:ext>
            </a:extLst>
          </p:cNvPr>
          <p:cNvGrpSpPr/>
          <p:nvPr/>
        </p:nvGrpSpPr>
        <p:grpSpPr>
          <a:xfrm>
            <a:off x="3959761" y="2627125"/>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6290451" y="2627125"/>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5520211" y="3046812"/>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95157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7615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1744166" y="215791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810" y="4022278"/>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1446564" y="4570652"/>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3057217" y="3060939"/>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4246250" y="216579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6560495" y="217367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300" y="4022278"/>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6268038" y="4570653"/>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2842689" y="5530897"/>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2842689" y="5389012"/>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195421" y="5315609"/>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79EF86E7-BF92-4925-998D-9AF2C9ED5BA6}"/>
              </a:ext>
            </a:extLst>
          </p:cNvPr>
          <p:cNvGrpSpPr/>
          <p:nvPr/>
        </p:nvGrpSpPr>
        <p:grpSpPr>
          <a:xfrm>
            <a:off x="1456274" y="2641252"/>
            <a:ext cx="1307804" cy="1307804"/>
            <a:chOff x="594161" y="1988104"/>
            <a:chExt cx="1743739" cy="1743739"/>
          </a:xfrm>
        </p:grpSpPr>
        <p:pic>
          <p:nvPicPr>
            <p:cNvPr id="12" name="Picture 11">
              <a:extLst>
                <a:ext uri="{FF2B5EF4-FFF2-40B4-BE49-F238E27FC236}">
                  <a16:creationId xmlns=""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 xmlns:a16="http://schemas.microsoft.com/office/drawing/2014/main" id="{32DBCC78-D9D2-4E16-BA1B-E082D4F7998E}"/>
              </a:ext>
            </a:extLst>
          </p:cNvPr>
          <p:cNvGrpSpPr/>
          <p:nvPr/>
        </p:nvGrpSpPr>
        <p:grpSpPr>
          <a:xfrm>
            <a:off x="3927677" y="2641252"/>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6258367" y="2641252"/>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5488127" y="3060939"/>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9464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Accountability</a:t>
            </a:r>
            <a:endParaRPr lang="en-US" dirty="0"/>
          </a:p>
        </p:txBody>
      </p:sp>
      <p:sp>
        <p:nvSpPr>
          <p:cNvPr id="3" name="Text Placeholder 2"/>
          <p:cNvSpPr>
            <a:spLocks noGrp="1"/>
          </p:cNvSpPr>
          <p:nvPr>
            <p:ph type="body" idx="1"/>
          </p:nvPr>
        </p:nvSpPr>
        <p:spPr/>
        <p:txBody>
          <a:bodyPr/>
          <a:lstStyle/>
          <a:p>
            <a:r>
              <a:rPr lang="en-US" dirty="0" smtClean="0"/>
              <a:t>New Accountability Domains and PBMAS</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92781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94361"/>
            <a:ext cx="7744172"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 xmlns:a16="http://schemas.microsoft.com/office/drawing/2014/main"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 xmlns:a16="http://schemas.microsoft.com/office/drawing/2014/main"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891" y="4034153"/>
            <a:ext cx="501734" cy="479042"/>
          </a:xfrm>
          <a:prstGeom prst="rect">
            <a:avLst/>
          </a:prstGeom>
        </p:spPr>
      </p:pic>
      <p:sp>
        <p:nvSpPr>
          <p:cNvPr id="64" name="TextBox 63">
            <a:extLst>
              <a:ext uri="{FF2B5EF4-FFF2-40B4-BE49-F238E27FC236}">
                <a16:creationId xmlns="" xmlns:a16="http://schemas.microsoft.com/office/drawing/2014/main" id="{708ECD34-CBF2-42A3-9F6C-91637EEBCBF6}"/>
              </a:ext>
            </a:extLst>
          </p:cNvPr>
          <p:cNvSpPr txBox="1"/>
          <p:nvPr/>
        </p:nvSpPr>
        <p:spPr>
          <a:xfrm>
            <a:off x="7472856" y="4582528"/>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591621" y="5257646"/>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 xmlns:a16="http://schemas.microsoft.com/office/drawing/2014/main"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 xmlns:a16="http://schemas.microsoft.com/office/drawing/2014/main"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 xmlns:a16="http://schemas.microsoft.com/office/drawing/2014/main"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55">
            <a:extLst>
              <a:ext uri="{FF2B5EF4-FFF2-40B4-BE49-F238E27FC236}">
                <a16:creationId xmlns="" xmlns:a16="http://schemas.microsoft.com/office/drawing/2014/main" id="{F0B56E1A-B190-4D9E-9F68-03518967E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96" y="2880293"/>
            <a:ext cx="982844" cy="746129"/>
          </a:xfrm>
          <a:prstGeom prst="rect">
            <a:avLst/>
          </a:prstGeom>
        </p:spPr>
      </p:pic>
      <p:pic>
        <p:nvPicPr>
          <p:cNvPr id="5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59298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732" y="594361"/>
            <a:ext cx="77714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741245" y="213338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89" y="3997747"/>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443643" y="454612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054296" y="3036408"/>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3243329" y="21412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134" y="3997747"/>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2950872"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5557574" y="214914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379" y="3997747"/>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5265117"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 xmlns:a16="http://schemas.microsoft.com/office/drawing/2014/main" id="{A5E17CC1-58A4-480E-814F-F03D167401E5}"/>
              </a:ext>
            </a:extLst>
          </p:cNvPr>
          <p:cNvSpPr txBox="1"/>
          <p:nvPr/>
        </p:nvSpPr>
        <p:spPr>
          <a:xfrm>
            <a:off x="7871818" y="213337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2775976" y="547686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2775976" y="53349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128707" y="5261581"/>
            <a:ext cx="365916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 xmlns:a16="http://schemas.microsoft.com/office/drawing/2014/main" id="{32DBCC78-D9D2-4E16-BA1B-E082D4F7998E}"/>
              </a:ext>
            </a:extLst>
          </p:cNvPr>
          <p:cNvGrpSpPr/>
          <p:nvPr/>
        </p:nvGrpSpPr>
        <p:grpSpPr>
          <a:xfrm>
            <a:off x="2924756" y="2616721"/>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5255446" y="2616721"/>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9" name="Picture 78">
            <a:extLst>
              <a:ext uri="{FF2B5EF4-FFF2-40B4-BE49-F238E27FC236}">
                <a16:creationId xmlns=""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842" y="3347572"/>
            <a:ext cx="436112" cy="430910"/>
          </a:xfrm>
          <a:prstGeom prst="rect">
            <a:avLst/>
          </a:prstGeom>
        </p:spPr>
      </p:pic>
      <p:pic>
        <p:nvPicPr>
          <p:cNvPr id="80" name="Picture 79">
            <a:extLst>
              <a:ext uri="{FF2B5EF4-FFF2-40B4-BE49-F238E27FC236}">
                <a16:creationId xmlns=""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7156" y="2693294"/>
            <a:ext cx="758460" cy="575787"/>
          </a:xfrm>
          <a:prstGeom prst="rect">
            <a:avLst/>
          </a:prstGeom>
        </p:spPr>
      </p:pic>
      <p:pic>
        <p:nvPicPr>
          <p:cNvPr id="81" name="Picture 80">
            <a:extLst>
              <a:ext uri="{FF2B5EF4-FFF2-40B4-BE49-F238E27FC236}">
                <a16:creationId xmlns=""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6502" y="3348270"/>
            <a:ext cx="459740" cy="444415"/>
          </a:xfrm>
          <a:prstGeom prst="rect">
            <a:avLst/>
          </a:prstGeom>
        </p:spPr>
      </p:pic>
      <p:sp>
        <p:nvSpPr>
          <p:cNvPr id="82" name="Rectangle 81">
            <a:extLst>
              <a:ext uri="{FF2B5EF4-FFF2-40B4-BE49-F238E27FC236}">
                <a16:creationId xmlns="" xmlns:a16="http://schemas.microsoft.com/office/drawing/2014/main" id="{F6E220C8-7482-4446-9B69-5AB003003FB2}"/>
              </a:ext>
            </a:extLst>
          </p:cNvPr>
          <p:cNvSpPr/>
          <p:nvPr/>
        </p:nvSpPr>
        <p:spPr>
          <a:xfrm>
            <a:off x="7480588" y="2616721"/>
            <a:ext cx="1307804" cy="1307804"/>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3" name="Group 82">
            <a:extLst>
              <a:ext uri="{FF2B5EF4-FFF2-40B4-BE49-F238E27FC236}">
                <a16:creationId xmlns="" xmlns:a16="http://schemas.microsoft.com/office/drawing/2014/main" id="{6E48FD90-CDF0-49E8-BEB4-4077FA1621FD}"/>
              </a:ext>
            </a:extLst>
          </p:cNvPr>
          <p:cNvGrpSpPr/>
          <p:nvPr/>
        </p:nvGrpSpPr>
        <p:grpSpPr>
          <a:xfrm>
            <a:off x="4485206" y="3036408"/>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 xmlns:a16="http://schemas.microsoft.com/office/drawing/2014/main" id="{31592337-A252-4D59-BBB0-5A1A2C18D273}"/>
              </a:ext>
            </a:extLst>
          </p:cNvPr>
          <p:cNvGrpSpPr/>
          <p:nvPr/>
        </p:nvGrpSpPr>
        <p:grpSpPr>
          <a:xfrm>
            <a:off x="6785318" y="3036408"/>
            <a:ext cx="473201" cy="473201"/>
            <a:chOff x="2728752" y="2947738"/>
            <a:chExt cx="630934" cy="630934"/>
          </a:xfrm>
        </p:grpSpPr>
        <p:sp>
          <p:nvSpPr>
            <p:cNvPr id="87" name="Rectangle: Rounded Corners 86">
              <a:extLst>
                <a:ext uri="{FF2B5EF4-FFF2-40B4-BE49-F238E27FC236}">
                  <a16:creationId xmlns=""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3" name="Picture 42">
            <a:extLst>
              <a:ext uri="{FF2B5EF4-FFF2-40B4-BE49-F238E27FC236}">
                <a16:creationId xmlns="" xmlns:a16="http://schemas.microsoft.com/office/drawing/2014/main" id="{7AF00A3A-52C0-4FDA-B769-9DE8355622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728" y="2843887"/>
            <a:ext cx="982844" cy="746129"/>
          </a:xfrm>
          <a:prstGeom prst="rect">
            <a:avLst/>
          </a:prstGeom>
        </p:spPr>
      </p:pic>
      <p:pic>
        <p:nvPicPr>
          <p:cNvPr id="4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08076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7669" y="560520"/>
            <a:ext cx="781961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a:t>
            </a:r>
            <a:r>
              <a:rPr lang="en-US" sz="3200" dirty="0" smtClean="0">
                <a:solidFill>
                  <a:schemeClr val="tx1"/>
                </a:solidFill>
                <a:latin typeface="Century Gothic" panose="020B0502020202020204" pitchFamily="34" charset="0"/>
              </a:rPr>
              <a:t>Campus</a:t>
            </a:r>
          </a:p>
          <a:p>
            <a:pPr>
              <a:lnSpc>
                <a:spcPct val="100000"/>
              </a:lnSpc>
            </a:pP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1647913" y="217354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557" y="4037912"/>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1350311" y="4586286"/>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960964" y="3076573"/>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 xmlns:a16="http://schemas.microsoft.com/office/drawing/2014/main" id="{9A200FEB-AEBF-4249-8FB1-ABCC8F79214D}"/>
              </a:ext>
            </a:extLst>
          </p:cNvPr>
          <p:cNvSpPr txBox="1"/>
          <p:nvPr/>
        </p:nvSpPr>
        <p:spPr>
          <a:xfrm>
            <a:off x="4149997" y="218142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2" y="4037912"/>
            <a:ext cx="501734" cy="479042"/>
          </a:xfrm>
          <a:prstGeom prst="rect">
            <a:avLst/>
          </a:prstGeom>
        </p:spPr>
      </p:pic>
      <p:sp>
        <p:nvSpPr>
          <p:cNvPr id="41" name="TextBox 40">
            <a:extLst>
              <a:ext uri="{FF2B5EF4-FFF2-40B4-BE49-F238E27FC236}">
                <a16:creationId xmlns="" xmlns:a16="http://schemas.microsoft.com/office/drawing/2014/main" id="{A9EC533D-EBFE-43D2-A450-22C6A246D494}"/>
              </a:ext>
            </a:extLst>
          </p:cNvPr>
          <p:cNvSpPr txBox="1"/>
          <p:nvPr/>
        </p:nvSpPr>
        <p:spPr>
          <a:xfrm>
            <a:off x="3857540" y="4586287"/>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 xmlns:a16="http://schemas.microsoft.com/office/drawing/2014/main" id="{4E4AC03B-111E-4DAB-B057-D6427DDF6306}"/>
              </a:ext>
            </a:extLst>
          </p:cNvPr>
          <p:cNvSpPr txBox="1"/>
          <p:nvPr/>
        </p:nvSpPr>
        <p:spPr>
          <a:xfrm>
            <a:off x="6464242" y="218930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047" y="4037912"/>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6171785" y="4586287"/>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3204910" y="557721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3204910" y="543533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557642" y="5361928"/>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 xmlns:a16="http://schemas.microsoft.com/office/drawing/2014/main" id="{32DBCC78-D9D2-4E16-BA1B-E082D4F7998E}"/>
              </a:ext>
            </a:extLst>
          </p:cNvPr>
          <p:cNvGrpSpPr/>
          <p:nvPr/>
        </p:nvGrpSpPr>
        <p:grpSpPr>
          <a:xfrm>
            <a:off x="3831424" y="2656886"/>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6162114" y="2656886"/>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5391874" y="3076573"/>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4" name="Picture 43">
            <a:extLst>
              <a:ext uri="{FF2B5EF4-FFF2-40B4-BE49-F238E27FC236}">
                <a16:creationId xmlns="" xmlns:a16="http://schemas.microsoft.com/office/drawing/2014/main" id="{3A30B7EC-4181-44BA-8B72-CFCB45FD67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379" y="2816477"/>
            <a:ext cx="942727" cy="911303"/>
          </a:xfrm>
          <a:prstGeom prst="rect">
            <a:avLst/>
          </a:prstGeom>
        </p:spPr>
      </p:pic>
      <p:pic>
        <p:nvPicPr>
          <p:cNvPr id="3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05361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0947" y="594361"/>
            <a:ext cx="770731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1679997" y="205749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41" y="3921861"/>
            <a:ext cx="501734" cy="479042"/>
          </a:xfrm>
          <a:prstGeom prst="rect">
            <a:avLst/>
          </a:prstGeom>
        </p:spPr>
      </p:pic>
      <p:sp>
        <p:nvSpPr>
          <p:cNvPr id="14" name="TextBox 13">
            <a:extLst>
              <a:ext uri="{FF2B5EF4-FFF2-40B4-BE49-F238E27FC236}">
                <a16:creationId xmlns="" xmlns:a16="http://schemas.microsoft.com/office/drawing/2014/main" id="{B864CED5-78CF-49BA-90F5-019A36D9A421}"/>
              </a:ext>
            </a:extLst>
          </p:cNvPr>
          <p:cNvSpPr txBox="1"/>
          <p:nvPr/>
        </p:nvSpPr>
        <p:spPr>
          <a:xfrm>
            <a:off x="1382395" y="447023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 xmlns:a16="http://schemas.microsoft.com/office/drawing/2014/main" id="{056FC280-842E-4C2C-9B12-6ABF7B12BA5D}"/>
              </a:ext>
            </a:extLst>
          </p:cNvPr>
          <p:cNvGrpSpPr/>
          <p:nvPr/>
        </p:nvGrpSpPr>
        <p:grpSpPr>
          <a:xfrm>
            <a:off x="2993048" y="2960522"/>
            <a:ext cx="473201" cy="473201"/>
            <a:chOff x="2728752" y="2947738"/>
            <a:chExt cx="630934" cy="630934"/>
          </a:xfrm>
        </p:grpSpPr>
        <p:sp>
          <p:nvSpPr>
            <p:cNvPr id="4" name="Rectangle: Rounded Corners 3">
              <a:extLst>
                <a:ext uri="{FF2B5EF4-FFF2-40B4-BE49-F238E27FC236}">
                  <a16:creationId xmlns=""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TextBox 48">
            <a:extLst>
              <a:ext uri="{FF2B5EF4-FFF2-40B4-BE49-F238E27FC236}">
                <a16:creationId xmlns="" xmlns:a16="http://schemas.microsoft.com/office/drawing/2014/main" id="{4E4AC03B-111E-4DAB-B057-D6427DDF6306}"/>
              </a:ext>
            </a:extLst>
          </p:cNvPr>
          <p:cNvSpPr txBox="1"/>
          <p:nvPr/>
        </p:nvSpPr>
        <p:spPr>
          <a:xfrm>
            <a:off x="6496326" y="207325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131" y="3921861"/>
            <a:ext cx="501734" cy="479042"/>
          </a:xfrm>
          <a:prstGeom prst="rect">
            <a:avLst/>
          </a:prstGeom>
        </p:spPr>
      </p:pic>
      <p:sp>
        <p:nvSpPr>
          <p:cNvPr id="54" name="TextBox 53">
            <a:extLst>
              <a:ext uri="{FF2B5EF4-FFF2-40B4-BE49-F238E27FC236}">
                <a16:creationId xmlns="" xmlns:a16="http://schemas.microsoft.com/office/drawing/2014/main" id="{215E175B-0A3F-41BD-BA74-564E2CA627BA}"/>
              </a:ext>
            </a:extLst>
          </p:cNvPr>
          <p:cNvSpPr txBox="1"/>
          <p:nvPr/>
        </p:nvSpPr>
        <p:spPr>
          <a:xfrm>
            <a:off x="6203869" y="4470236"/>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 xmlns:a16="http://schemas.microsoft.com/office/drawing/2014/main" id="{6327336F-C6E7-4C78-9B5C-7873AD51C665}"/>
              </a:ext>
            </a:extLst>
          </p:cNvPr>
          <p:cNvSpPr/>
          <p:nvPr/>
        </p:nvSpPr>
        <p:spPr>
          <a:xfrm>
            <a:off x="2914429" y="557982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 xmlns:a16="http://schemas.microsoft.com/office/drawing/2014/main" id="{307E5631-13E5-4D73-AF41-9E5D203920FA}"/>
              </a:ext>
            </a:extLst>
          </p:cNvPr>
          <p:cNvSpPr/>
          <p:nvPr/>
        </p:nvSpPr>
        <p:spPr>
          <a:xfrm rot="10800000">
            <a:off x="2914429" y="543794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 xmlns:a16="http://schemas.microsoft.com/office/drawing/2014/main" id="{6516EE06-62C0-4E8A-8CA7-904DC8002D00}"/>
              </a:ext>
            </a:extLst>
          </p:cNvPr>
          <p:cNvSpPr txBox="1">
            <a:spLocks/>
          </p:cNvSpPr>
          <p:nvPr/>
        </p:nvSpPr>
        <p:spPr>
          <a:xfrm>
            <a:off x="3267161" y="5364538"/>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 xmlns:a16="http://schemas.microsoft.com/office/drawing/2014/main" id="{32DBCC78-D9D2-4E16-BA1B-E082D4F7998E}"/>
              </a:ext>
            </a:extLst>
          </p:cNvPr>
          <p:cNvGrpSpPr/>
          <p:nvPr/>
        </p:nvGrpSpPr>
        <p:grpSpPr>
          <a:xfrm>
            <a:off x="3863508" y="2540835"/>
            <a:ext cx="1307804" cy="1307804"/>
            <a:chOff x="594161" y="1988104"/>
            <a:chExt cx="1743739" cy="1743739"/>
          </a:xfrm>
        </p:grpSpPr>
        <p:pic>
          <p:nvPicPr>
            <p:cNvPr id="46" name="Picture 45">
              <a:extLst>
                <a:ext uri="{FF2B5EF4-FFF2-40B4-BE49-F238E27FC236}">
                  <a16:creationId xmlns=""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 xmlns:a16="http://schemas.microsoft.com/office/drawing/2014/main" id="{0E646D95-7CB7-45D4-8CF4-4376C080B222}"/>
              </a:ext>
            </a:extLst>
          </p:cNvPr>
          <p:cNvGrpSpPr/>
          <p:nvPr/>
        </p:nvGrpSpPr>
        <p:grpSpPr>
          <a:xfrm>
            <a:off x="6194198" y="2540835"/>
            <a:ext cx="1307804" cy="1307804"/>
            <a:chOff x="594161" y="1988104"/>
            <a:chExt cx="1743739" cy="1743739"/>
          </a:xfrm>
        </p:grpSpPr>
        <p:pic>
          <p:nvPicPr>
            <p:cNvPr id="58" name="Picture 57">
              <a:extLst>
                <a:ext uri="{FF2B5EF4-FFF2-40B4-BE49-F238E27FC236}">
                  <a16:creationId xmlns=""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 xmlns:a16="http://schemas.microsoft.com/office/drawing/2014/main" id="{6E48FD90-CDF0-49E8-BEB4-4077FA1621FD}"/>
              </a:ext>
            </a:extLst>
          </p:cNvPr>
          <p:cNvGrpSpPr/>
          <p:nvPr/>
        </p:nvGrpSpPr>
        <p:grpSpPr>
          <a:xfrm>
            <a:off x="5423958" y="2960522"/>
            <a:ext cx="473201" cy="473201"/>
            <a:chOff x="2728752" y="2947738"/>
            <a:chExt cx="630934" cy="630934"/>
          </a:xfrm>
        </p:grpSpPr>
        <p:sp>
          <p:nvSpPr>
            <p:cNvPr id="84" name="Rectangle: Rounded Corners 83">
              <a:extLst>
                <a:ext uri="{FF2B5EF4-FFF2-40B4-BE49-F238E27FC236}">
                  <a16:creationId xmlns=""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5" name="Picture 34">
            <a:extLst>
              <a:ext uri="{FF2B5EF4-FFF2-40B4-BE49-F238E27FC236}">
                <a16:creationId xmlns="" xmlns:a16="http://schemas.microsoft.com/office/drawing/2014/main" id="{F0B3C181-05B5-4175-9721-7C0ABC8848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2463" y="2700426"/>
            <a:ext cx="942727" cy="911303"/>
          </a:xfrm>
          <a:prstGeom prst="rect">
            <a:avLst/>
          </a:prstGeom>
        </p:spPr>
      </p:pic>
      <p:pic>
        <p:nvPicPr>
          <p:cNvPr id="3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4397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61009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86453" y="2308641"/>
            <a:ext cx="4494202" cy="1874872"/>
          </a:xfrm>
          <a:prstGeom prst="rect">
            <a:avLst/>
          </a:prstGeom>
          <a:noFill/>
        </p:spPr>
        <p:txBody>
          <a:bodyPr wrap="square" rtlCol="0">
            <a:spAutoFit/>
          </a:bodyPr>
          <a:lstStyle/>
          <a:p>
            <a:pPr>
              <a:spcBef>
                <a:spcPts val="1350"/>
              </a:spcBef>
              <a:spcAft>
                <a:spcPts val="900"/>
              </a:spcAft>
            </a:pPr>
            <a:r>
              <a:rPr lang="en-US" sz="2000" b="1" u="sng" dirty="0">
                <a:solidFill>
                  <a:schemeClr val="accent2"/>
                </a:solidFill>
                <a:latin typeface="Century Gothic" panose="020B0502020202020204" pitchFamily="34" charset="0"/>
              </a:rPr>
              <a:t>Current and Monitored ELs</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Allowed by ESSA</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Current ELs </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ELs through their fourth year of monitoring.</a:t>
            </a:r>
          </a:p>
        </p:txBody>
      </p:sp>
      <p:sp>
        <p:nvSpPr>
          <p:cNvPr id="7" name="TextBox 6">
            <a:extLst>
              <a:ext uri="{FF2B5EF4-FFF2-40B4-BE49-F238E27FC236}">
                <a16:creationId xmlns="" xmlns:a16="http://schemas.microsoft.com/office/drawing/2014/main" id="{BEB0C99E-4DBD-48EA-A626-175D80BC1B3D}"/>
              </a:ext>
            </a:extLst>
          </p:cNvPr>
          <p:cNvSpPr txBox="1"/>
          <p:nvPr/>
        </p:nvSpPr>
        <p:spPr>
          <a:xfrm>
            <a:off x="5598696" y="2352656"/>
            <a:ext cx="2702898" cy="2987997"/>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dirty="0">
                <a:latin typeface="Century Gothic" panose="020B0502020202020204" pitchFamily="34" charset="0"/>
              </a:rPr>
              <a:t>Should we monitor for four years? Only two?</a:t>
            </a:r>
          </a:p>
          <a:p>
            <a:pPr marL="214313" indent="-214313">
              <a:buFont typeface="Arial" panose="020B0604020202020204" pitchFamily="34" charset="0"/>
              <a:buChar char="•"/>
            </a:pPr>
            <a:r>
              <a:rPr lang="en-US" dirty="0">
                <a:latin typeface="Century Gothic" panose="020B0502020202020204" pitchFamily="34" charset="0"/>
              </a:rPr>
              <a:t>Should we report current and monitored ELs separately?</a:t>
            </a:r>
          </a:p>
          <a:p>
            <a:pPr marL="214313" indent="-214313">
              <a:buFont typeface="Arial" panose="020B0604020202020204" pitchFamily="34" charset="0"/>
              <a:buChar char="•"/>
            </a:pPr>
            <a:endParaRPr lang="en-US" dirty="0">
              <a:latin typeface="Century Gothic" panose="020B0502020202020204" pitchFamily="34"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7915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145" y="9611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91145" y="1809860"/>
            <a:ext cx="7719137" cy="4201150"/>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Academic Achievement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STAAR performance (percentage at or above Approaches Grade Level)</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Targets by subject area</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English Language Arts/Reading</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Writing</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Science</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Social Studies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a:spcAft>
                <a:spcPts val="450"/>
              </a:spcAft>
            </a:pPr>
            <a:endParaRPr lang="en-US" dirty="0">
              <a:latin typeface="Century Gothic" panose="020B0502020202020204" pitchFamily="34"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21069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104826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86453" y="1761734"/>
            <a:ext cx="6206374" cy="4719241"/>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Growth</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Elementary and Middle Schools</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English Language Arts/Reading (School Progress domain)</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 (School Progress domain)</a:t>
            </a:r>
          </a:p>
          <a:p>
            <a:pPr>
              <a:spcBef>
                <a:spcPts val="900"/>
              </a:spcBef>
              <a:spcAft>
                <a:spcPts val="900"/>
              </a:spcAft>
              <a:buClr>
                <a:srgbClr val="1582C6"/>
              </a:buClr>
            </a:pPr>
            <a:r>
              <a:rPr lang="en-US" sz="2400" b="1" u="sng" dirty="0">
                <a:solidFill>
                  <a:schemeClr val="accent2"/>
                </a:solidFill>
                <a:latin typeface="Century Gothic" panose="020B0502020202020204" pitchFamily="34" charset="0"/>
              </a:rPr>
              <a:t>Graduation Rates</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K–12, Districts</a:t>
            </a:r>
          </a:p>
          <a:p>
            <a:pPr marL="216694" lvl="1">
              <a:spcAft>
                <a:spcPts val="450"/>
              </a:spcAft>
              <a:buClr>
                <a:srgbClr val="F35B2B"/>
              </a:buClr>
              <a:buSzPct val="90000"/>
            </a:pPr>
            <a:r>
              <a:rPr lang="en-US" dirty="0">
                <a:latin typeface="Century Gothic" panose="020B0502020202020204" pitchFamily="34" charset="0"/>
                <a:cs typeface="Calibri" charset="0"/>
              </a:rPr>
              <a:t>Federal graduation rates (without exclusions)</a:t>
            </a:r>
          </a:p>
          <a:p>
            <a:pPr marL="0" lvl="1">
              <a:spcBef>
                <a:spcPts val="900"/>
              </a:spcBef>
              <a:spcAft>
                <a:spcPts val="900"/>
              </a:spcAft>
              <a:buClr>
                <a:srgbClr val="1582C6"/>
              </a:buClr>
            </a:pPr>
            <a:r>
              <a:rPr lang="en-US" sz="2400" b="1" u="sng" dirty="0">
                <a:solidFill>
                  <a:schemeClr val="accent2"/>
                </a:solidFill>
                <a:latin typeface="Century Gothic" panose="020B0502020202020204" pitchFamily="34" charset="0"/>
              </a:rPr>
              <a:t>Targets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a:spcAft>
                <a:spcPts val="450"/>
              </a:spcAft>
            </a:pPr>
            <a:endParaRPr lang="en-US" dirty="0">
              <a:latin typeface="Century Gothic" panose="020B0502020202020204" pitchFamily="34"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34144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96970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86455" y="2229641"/>
            <a:ext cx="7719137" cy="1536318"/>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English Language Proficiency Status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TELPAS Progress Rate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Current ELs</a:t>
            </a:r>
          </a:p>
          <a:p>
            <a:pPr>
              <a:spcAft>
                <a:spcPts val="450"/>
              </a:spcAft>
            </a:pPr>
            <a:endParaRPr lang="en-US" dirty="0">
              <a:latin typeface="Century Gothic" panose="020B0502020202020204" pitchFamily="34" charset="0"/>
            </a:endParaRPr>
          </a:p>
        </p:txBody>
      </p:sp>
      <p:sp>
        <p:nvSpPr>
          <p:cNvPr id="8" name="TextBox 7">
            <a:extLst>
              <a:ext uri="{FF2B5EF4-FFF2-40B4-BE49-F238E27FC236}">
                <a16:creationId xmlns="" xmlns:a16="http://schemas.microsoft.com/office/drawing/2014/main" id="{F58B3B5A-9EDF-47D9-8D09-22BDC760C9CB}"/>
              </a:ext>
            </a:extLst>
          </p:cNvPr>
          <p:cNvSpPr txBox="1"/>
          <p:nvPr/>
        </p:nvSpPr>
        <p:spPr>
          <a:xfrm>
            <a:off x="4686000" y="3346177"/>
            <a:ext cx="3206715" cy="184922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Opportunity</a:t>
            </a:r>
          </a:p>
          <a:p>
            <a:r>
              <a:rPr lang="en-US" dirty="0">
                <a:latin typeface="Century Gothic" panose="020B0502020202020204" pitchFamily="34" charset="0"/>
              </a:rPr>
              <a:t>Should we wait on TELPAS given changes in test this year?  This would involve different standards within a 5 year window.</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82448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951444"/>
            <a:ext cx="759502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Closing the Gaps</a:t>
            </a:r>
            <a:r>
              <a:rPr lang="en-US" sz="3200" b="1" smtClean="0">
                <a:solidFill>
                  <a:schemeClr val="accent2"/>
                </a:solidFill>
                <a:latin typeface="Century Gothic" panose="020B0502020202020204" pitchFamily="34" charset="0"/>
              </a:rPr>
              <a:t>: </a:t>
            </a:r>
            <a:r>
              <a:rPr lang="en-US" sz="3200" smtClean="0">
                <a:solidFill>
                  <a:schemeClr val="tx1"/>
                </a:solidFill>
                <a:latin typeface="Century Gothic" panose="020B0502020202020204" pitchFamily="34" charset="0"/>
              </a:rPr>
              <a:t>Progress </a:t>
            </a:r>
            <a:r>
              <a:rPr lang="en-US" sz="3200" dirty="0" smtClean="0">
                <a:solidFill>
                  <a:schemeClr val="tx1"/>
                </a:solidFill>
                <a:latin typeface="Century Gothic" panose="020B0502020202020204" pitchFamily="34" charset="0"/>
              </a:rPr>
              <a:t>of ELs</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 xmlns:a16="http://schemas.microsoft.com/office/drawing/2014/main" id="{38603EE3-369F-4FF2-936F-DDC63E7645D9}"/>
              </a:ext>
            </a:extLst>
          </p:cNvPr>
          <p:cNvSpPr/>
          <p:nvPr/>
        </p:nvSpPr>
        <p:spPr>
          <a:xfrm>
            <a:off x="586451" y="1829347"/>
            <a:ext cx="7595021" cy="4547399"/>
          </a:xfrm>
          <a:prstGeom prst="rect">
            <a:avLst/>
          </a:prstGeom>
        </p:spPr>
        <p:txBody>
          <a:bodyPr wrap="square">
            <a:spAutoFit/>
          </a:bodyPr>
          <a:lstStyle/>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 Progress reflects an English Learner’s progress towards achieving English language proficiency.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Data source is TELPAS results.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Accountability subset rule is applied.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A student is considered having made the EL Progress if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he/she advances by at least one score of the composite rating from the prior year to the current year, or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his/her result is “Advanced High.”</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If the prior year composite rating is not available, second or third year prior are used.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The minimum size is 25.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Small number analysis is applied if there are fewer than 25 current EL students. </a:t>
            </a:r>
          </a:p>
          <a:p>
            <a:pPr>
              <a:spcAft>
                <a:spcPts val="450"/>
              </a:spcAft>
              <a:buClr>
                <a:srgbClr val="1582C6"/>
              </a:buClr>
            </a:pPr>
            <a:endParaRPr lang="en-US" dirty="0">
              <a:latin typeface="Century Gothic" panose="020B0502020202020204" pitchFamily="34" charset="0"/>
              <a:cs typeface="Calibri"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540311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9611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 xmlns:a16="http://schemas.microsoft.com/office/drawing/2014/main" id="{73C29892-B478-4A67-BC21-C6F536450332}"/>
              </a:ext>
            </a:extLst>
          </p:cNvPr>
          <p:cNvSpPr txBox="1"/>
          <p:nvPr/>
        </p:nvSpPr>
        <p:spPr>
          <a:xfrm>
            <a:off x="586453" y="1809859"/>
            <a:ext cx="7719137" cy="454226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School Quality or Student Success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K–12, and Districts</a:t>
            </a:r>
          </a:p>
          <a:p>
            <a:pPr marL="216694" lvl="1">
              <a:spcAft>
                <a:spcPts val="450"/>
              </a:spcAft>
              <a:buClr>
                <a:srgbClr val="F35B2B"/>
              </a:buClr>
              <a:buSzPct val="90000"/>
            </a:pPr>
            <a:r>
              <a:rPr lang="en-US" dirty="0">
                <a:latin typeface="Century Gothic" panose="020B0502020202020204" pitchFamily="34" charset="0"/>
                <a:cs typeface="Calibri" charset="0"/>
              </a:rPr>
              <a:t>College, Career, and Military Readiness (Student Achievement domain)</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marL="214313" indent="-214313">
              <a:spcAft>
                <a:spcPts val="450"/>
              </a:spcAft>
              <a:buClr>
                <a:srgbClr val="1582C6"/>
              </a:buClr>
              <a:buFont typeface="Arial" charset="0"/>
              <a:buChar char="•"/>
            </a:pPr>
            <a:endParaRPr lang="en-US" dirty="0">
              <a:latin typeface="Century Gothic" panose="020B0502020202020204" pitchFamily="34" charset="0"/>
              <a:cs typeface="Calibri"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Elementary and Middle Schools STAAR Grade 3–8 Performance</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Reading (percentage at or above Meets Grade Level)</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 (percentage at or above Meets Grade Level)</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marL="216694" lvl="1">
              <a:spcAft>
                <a:spcPts val="450"/>
              </a:spcAft>
              <a:buClr>
                <a:srgbClr val="F35B2B"/>
              </a:buClr>
              <a:buSzPct val="90000"/>
            </a:pPr>
            <a:endParaRPr lang="en-US" dirty="0">
              <a:latin typeface="Century Gothic" panose="020B0502020202020204" pitchFamily="34" charset="0"/>
              <a:cs typeface="Calibri"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5465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99163" y="587892"/>
            <a:ext cx="3657600" cy="3984108"/>
          </a:xfrm>
        </p:spPr>
        <p:txBody>
          <a:bodyPr/>
          <a:lstStyle/>
          <a:p>
            <a:r>
              <a:rPr lang="en-US" b="1" dirty="0" smtClean="0"/>
              <a:t>Content Objective</a:t>
            </a:r>
          </a:p>
          <a:p>
            <a:pPr marL="0" indent="0">
              <a:buNone/>
            </a:pPr>
            <a:endParaRPr lang="en-US" sz="2400" dirty="0" smtClean="0"/>
          </a:p>
          <a:p>
            <a:pPr marL="0" indent="0">
              <a:buNone/>
            </a:pPr>
            <a:r>
              <a:rPr lang="en-US" sz="2400" dirty="0" smtClean="0"/>
              <a:t>Today </a:t>
            </a:r>
            <a:r>
              <a:rPr lang="en-US" sz="2400" dirty="0"/>
              <a:t>I will </a:t>
            </a:r>
            <a:r>
              <a:rPr lang="en-US" sz="2400" u="sng" dirty="0" smtClean="0"/>
              <a:t>analyze</a:t>
            </a:r>
            <a:r>
              <a:rPr lang="en-US" sz="2400" dirty="0" smtClean="0"/>
              <a:t> different </a:t>
            </a:r>
            <a:r>
              <a:rPr lang="en-US" sz="2400" b="1" dirty="0" smtClean="0"/>
              <a:t>accountability systems </a:t>
            </a:r>
            <a:r>
              <a:rPr lang="en-US" sz="2400" dirty="0" smtClean="0"/>
              <a:t>and the impact they have on the instruction of English Language Learners.</a:t>
            </a:r>
            <a:endParaRPr lang="en-US" sz="2400" dirty="0"/>
          </a:p>
        </p:txBody>
      </p:sp>
      <p:sp>
        <p:nvSpPr>
          <p:cNvPr id="4" name="Content Placeholder 3"/>
          <p:cNvSpPr>
            <a:spLocks noGrp="1"/>
          </p:cNvSpPr>
          <p:nvPr>
            <p:ph sz="half" idx="2"/>
          </p:nvPr>
        </p:nvSpPr>
        <p:spPr>
          <a:xfrm>
            <a:off x="4760286" y="821250"/>
            <a:ext cx="3657600" cy="3127249"/>
          </a:xfrm>
        </p:spPr>
        <p:txBody>
          <a:bodyPr/>
          <a:lstStyle/>
          <a:p>
            <a:r>
              <a:rPr lang="en-US" b="1" dirty="0" smtClean="0"/>
              <a:t>Language Objective</a:t>
            </a:r>
          </a:p>
          <a:p>
            <a:pPr marL="0" indent="0">
              <a:buNone/>
            </a:pPr>
            <a:endParaRPr lang="en-US" sz="2400" dirty="0" smtClean="0"/>
          </a:p>
          <a:p>
            <a:pPr marL="0" indent="0">
              <a:buNone/>
            </a:pPr>
            <a:r>
              <a:rPr lang="en-US" sz="2400" dirty="0" smtClean="0"/>
              <a:t>Today </a:t>
            </a:r>
            <a:r>
              <a:rPr lang="en-US" sz="2400" dirty="0"/>
              <a:t>I will </a:t>
            </a:r>
            <a:r>
              <a:rPr lang="en-US" sz="2400" u="sng" dirty="0" smtClean="0"/>
              <a:t>discuss</a:t>
            </a:r>
            <a:r>
              <a:rPr lang="en-US" sz="2400" dirty="0" smtClean="0"/>
              <a:t> how different </a:t>
            </a:r>
            <a:r>
              <a:rPr lang="en-US" sz="2400" b="1" dirty="0" smtClean="0"/>
              <a:t>accountability systems</a:t>
            </a:r>
            <a:r>
              <a:rPr lang="en-US" sz="2400" dirty="0" smtClean="0"/>
              <a:t> impact my school and my 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7569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5268" y="57089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CCDF46B2-882B-4D75-A3DB-1E57D0D53A21}"/>
              </a:ext>
            </a:extLst>
          </p:cNvPr>
          <p:cNvGrpSpPr/>
          <p:nvPr/>
        </p:nvGrpSpPr>
        <p:grpSpPr>
          <a:xfrm>
            <a:off x="876660" y="2100265"/>
            <a:ext cx="548640" cy="548640"/>
            <a:chOff x="1556066" y="1657353"/>
            <a:chExt cx="784042" cy="784042"/>
          </a:xfrm>
        </p:grpSpPr>
        <p:sp>
          <p:nvSpPr>
            <p:cNvPr id="7" name="Rectangle 6"/>
            <p:cNvSpPr/>
            <p:nvPr/>
          </p:nvSpPr>
          <p:spPr>
            <a:xfrm>
              <a:off x="1556066" y="1657353"/>
              <a:ext cx="784042" cy="784042"/>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56" y="1742261"/>
              <a:ext cx="710455" cy="668968"/>
            </a:xfrm>
            <a:prstGeom prst="rect">
              <a:avLst/>
            </a:prstGeom>
          </p:spPr>
        </p:pic>
      </p:grpSp>
      <p:grpSp>
        <p:nvGrpSpPr>
          <p:cNvPr id="3" name="Group 2">
            <a:extLst>
              <a:ext uri="{FF2B5EF4-FFF2-40B4-BE49-F238E27FC236}">
                <a16:creationId xmlns="" xmlns:a16="http://schemas.microsoft.com/office/drawing/2014/main" id="{B074CCC7-39E1-4FE4-9994-1D640067CFC8}"/>
              </a:ext>
            </a:extLst>
          </p:cNvPr>
          <p:cNvGrpSpPr/>
          <p:nvPr/>
        </p:nvGrpSpPr>
        <p:grpSpPr>
          <a:xfrm>
            <a:off x="876659" y="2767582"/>
            <a:ext cx="548640" cy="548640"/>
            <a:chOff x="1556064" y="2843694"/>
            <a:chExt cx="769247" cy="769247"/>
          </a:xfrm>
        </p:grpSpPr>
        <p:sp>
          <p:nvSpPr>
            <p:cNvPr id="8" name="Rectangle 7"/>
            <p:cNvSpPr/>
            <p:nvPr/>
          </p:nvSpPr>
          <p:spPr>
            <a:xfrm>
              <a:off x="1556064" y="2843694"/>
              <a:ext cx="769247" cy="769247"/>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244" y="2944485"/>
              <a:ext cx="581384" cy="599841"/>
            </a:xfrm>
            <a:prstGeom prst="rect">
              <a:avLst/>
            </a:prstGeom>
          </p:spPr>
        </p:pic>
      </p:grpSp>
      <p:sp>
        <p:nvSpPr>
          <p:cNvPr id="9" name="Rectangle 8"/>
          <p:cNvSpPr/>
          <p:nvPr/>
        </p:nvSpPr>
        <p:spPr>
          <a:xfrm>
            <a:off x="876659" y="3434899"/>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0" name="Rectangle 9"/>
          <p:cNvSpPr/>
          <p:nvPr/>
        </p:nvSpPr>
        <p:spPr>
          <a:xfrm>
            <a:off x="881762" y="4769534"/>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33" y="4175583"/>
            <a:ext cx="395291" cy="395291"/>
          </a:xfrm>
          <a:prstGeom prst="rect">
            <a:avLst/>
          </a:prstGeom>
        </p:spPr>
      </p:pic>
      <p:cxnSp>
        <p:nvCxnSpPr>
          <p:cNvPr id="16" name="Straight Arrow Connector 15"/>
          <p:cNvCxnSpPr/>
          <p:nvPr/>
        </p:nvCxnSpPr>
        <p:spPr>
          <a:xfrm flipV="1">
            <a:off x="1598805" y="2369474"/>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88310" y="3036791"/>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575121" y="3704108"/>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09010" y="5038743"/>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 xmlns:a16="http://schemas.microsoft.com/office/drawing/2014/main" id="{A130C3E6-B7DF-4CE8-8EE7-F9412F9C3302}"/>
              </a:ext>
            </a:extLst>
          </p:cNvPr>
          <p:cNvGrpSpPr/>
          <p:nvPr/>
        </p:nvGrpSpPr>
        <p:grpSpPr>
          <a:xfrm>
            <a:off x="3088355" y="4767881"/>
            <a:ext cx="548640" cy="548640"/>
            <a:chOff x="4939535" y="5214174"/>
            <a:chExt cx="962861" cy="962861"/>
          </a:xfrm>
        </p:grpSpPr>
        <p:sp>
          <p:nvSpPr>
            <p:cNvPr id="30" name="Rectangle 29"/>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sp>
        <p:nvSpPr>
          <p:cNvPr id="35" name="Title 1"/>
          <p:cNvSpPr txBox="1">
            <a:spLocks/>
          </p:cNvSpPr>
          <p:nvPr/>
        </p:nvSpPr>
        <p:spPr>
          <a:xfrm>
            <a:off x="463373" y="1742572"/>
            <a:ext cx="154459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Student Group</a:t>
            </a:r>
          </a:p>
        </p:txBody>
      </p:sp>
      <p:sp>
        <p:nvSpPr>
          <p:cNvPr id="36" name="Title 1"/>
          <p:cNvSpPr txBox="1">
            <a:spLocks/>
          </p:cNvSpPr>
          <p:nvPr/>
        </p:nvSpPr>
        <p:spPr>
          <a:xfrm>
            <a:off x="2359995" y="1747960"/>
            <a:ext cx="217472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Achievement Target</a:t>
            </a:r>
          </a:p>
        </p:txBody>
      </p:sp>
      <p:sp>
        <p:nvSpPr>
          <p:cNvPr id="37" name="Rectangle 36"/>
          <p:cNvSpPr/>
          <p:nvPr/>
        </p:nvSpPr>
        <p:spPr>
          <a:xfrm>
            <a:off x="5197972" y="2442987"/>
            <a:ext cx="1185838" cy="1185838"/>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38" name="Title 1"/>
          <p:cNvSpPr txBox="1">
            <a:spLocks/>
          </p:cNvSpPr>
          <p:nvPr/>
        </p:nvSpPr>
        <p:spPr>
          <a:xfrm>
            <a:off x="4660482" y="1747640"/>
            <a:ext cx="217472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 of Student Groups </a:t>
            </a:r>
          </a:p>
          <a:p>
            <a:pPr algn="ctr">
              <a:lnSpc>
                <a:spcPct val="100000"/>
              </a:lnSpc>
            </a:pPr>
            <a:r>
              <a:rPr lang="en-US" sz="1500" b="1" dirty="0">
                <a:solidFill>
                  <a:schemeClr val="tx1"/>
                </a:solidFill>
                <a:latin typeface="Century Gothic" panose="020B0502020202020204" pitchFamily="34" charset="0"/>
              </a:rPr>
              <a:t>that meet target</a:t>
            </a:r>
          </a:p>
        </p:txBody>
      </p:sp>
      <p:sp>
        <p:nvSpPr>
          <p:cNvPr id="39" name="Title 1"/>
          <p:cNvSpPr txBox="1">
            <a:spLocks/>
          </p:cNvSpPr>
          <p:nvPr/>
        </p:nvSpPr>
        <p:spPr>
          <a:xfrm>
            <a:off x="4987387" y="2640278"/>
            <a:ext cx="1614092" cy="665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2100" b="1" dirty="0">
                <a:solidFill>
                  <a:srgbClr val="3E8853"/>
                </a:solidFill>
                <a:latin typeface="Century Gothic" panose="020B0502020202020204" pitchFamily="34" charset="0"/>
              </a:rPr>
              <a:t>Overall </a:t>
            </a:r>
          </a:p>
          <a:p>
            <a:pPr algn="ctr">
              <a:lnSpc>
                <a:spcPct val="100000"/>
              </a:lnSpc>
            </a:pPr>
            <a:r>
              <a:rPr lang="en-US" sz="2100" b="1" dirty="0">
                <a:solidFill>
                  <a:srgbClr val="3E8853"/>
                </a:solidFill>
                <a:latin typeface="Century Gothic" panose="020B0502020202020204" pitchFamily="34" charset="0"/>
              </a:rPr>
              <a:t>Grade</a:t>
            </a:r>
          </a:p>
        </p:txBody>
      </p:sp>
      <p:cxnSp>
        <p:nvCxnSpPr>
          <p:cNvPr id="46" name="Straight Connector 45"/>
          <p:cNvCxnSpPr>
            <a:cxnSpLocks/>
          </p:cNvCxnSpPr>
          <p:nvPr/>
        </p:nvCxnSpPr>
        <p:spPr>
          <a:xfrm flipV="1">
            <a:off x="3721373" y="3032316"/>
            <a:ext cx="1416336"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 xmlns:a16="http://schemas.microsoft.com/office/drawing/2014/main" id="{6AE091D4-9CA6-4CC1-B9DD-A19D8CDC902C}"/>
              </a:ext>
            </a:extLst>
          </p:cNvPr>
          <p:cNvSpPr/>
          <p:nvPr/>
        </p:nvSpPr>
        <p:spPr>
          <a:xfrm>
            <a:off x="876659" y="4102216"/>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48" name="Picture 47">
            <a:extLst>
              <a:ext uri="{FF2B5EF4-FFF2-40B4-BE49-F238E27FC236}">
                <a16:creationId xmlns="" xmlns:a16="http://schemas.microsoft.com/office/drawing/2014/main" id="{E55A912B-9313-4DEA-8304-3CFD8929A1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529" y="3501688"/>
            <a:ext cx="324900" cy="376289"/>
          </a:xfrm>
          <a:prstGeom prst="rect">
            <a:avLst/>
          </a:prstGeom>
        </p:spPr>
      </p:pic>
      <p:cxnSp>
        <p:nvCxnSpPr>
          <p:cNvPr id="49" name="Straight Arrow Connector 48">
            <a:extLst>
              <a:ext uri="{FF2B5EF4-FFF2-40B4-BE49-F238E27FC236}">
                <a16:creationId xmlns="" xmlns:a16="http://schemas.microsoft.com/office/drawing/2014/main" id="{44A9B20E-9D63-4937-9923-236560D9C542}"/>
              </a:ext>
            </a:extLst>
          </p:cNvPr>
          <p:cNvCxnSpPr/>
          <p:nvPr/>
        </p:nvCxnSpPr>
        <p:spPr>
          <a:xfrm flipV="1">
            <a:off x="1575121" y="4371425"/>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 xmlns:a16="http://schemas.microsoft.com/office/drawing/2014/main" id="{FD198F91-18D6-403C-B86B-C579925364D6}"/>
              </a:ext>
            </a:extLst>
          </p:cNvPr>
          <p:cNvGrpSpPr/>
          <p:nvPr/>
        </p:nvGrpSpPr>
        <p:grpSpPr>
          <a:xfrm>
            <a:off x="3088355" y="4101130"/>
            <a:ext cx="548640" cy="548640"/>
            <a:chOff x="4939535" y="5214174"/>
            <a:chExt cx="962861" cy="962861"/>
          </a:xfrm>
        </p:grpSpPr>
        <p:sp>
          <p:nvSpPr>
            <p:cNvPr id="51" name="Rectangle 50">
              <a:extLst>
                <a:ext uri="{FF2B5EF4-FFF2-40B4-BE49-F238E27FC236}">
                  <a16:creationId xmlns="" xmlns:a16="http://schemas.microsoft.com/office/drawing/2014/main" id="{A9EB365A-FC0D-4389-A6A3-10CB46111E5B}"/>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2" name="Picture 51">
              <a:extLst>
                <a:ext uri="{FF2B5EF4-FFF2-40B4-BE49-F238E27FC236}">
                  <a16:creationId xmlns="" xmlns:a16="http://schemas.microsoft.com/office/drawing/2014/main" id="{E206DF15-7B06-42C8-B538-F70C8758EE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3" name="Group 52">
            <a:extLst>
              <a:ext uri="{FF2B5EF4-FFF2-40B4-BE49-F238E27FC236}">
                <a16:creationId xmlns="" xmlns:a16="http://schemas.microsoft.com/office/drawing/2014/main" id="{CA7CC7BA-F844-46A3-83E4-44221AC9AA49}"/>
              </a:ext>
            </a:extLst>
          </p:cNvPr>
          <p:cNvGrpSpPr/>
          <p:nvPr/>
        </p:nvGrpSpPr>
        <p:grpSpPr>
          <a:xfrm>
            <a:off x="3088355" y="3434381"/>
            <a:ext cx="548640" cy="548640"/>
            <a:chOff x="4939535" y="5214174"/>
            <a:chExt cx="962861" cy="962861"/>
          </a:xfrm>
        </p:grpSpPr>
        <p:sp>
          <p:nvSpPr>
            <p:cNvPr id="54" name="Rectangle 53">
              <a:extLst>
                <a:ext uri="{FF2B5EF4-FFF2-40B4-BE49-F238E27FC236}">
                  <a16:creationId xmlns="" xmlns:a16="http://schemas.microsoft.com/office/drawing/2014/main" id="{3930BB25-04B8-4151-A67D-8FBE50632E6E}"/>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5" name="Picture 54">
              <a:extLst>
                <a:ext uri="{FF2B5EF4-FFF2-40B4-BE49-F238E27FC236}">
                  <a16:creationId xmlns="" xmlns:a16="http://schemas.microsoft.com/office/drawing/2014/main" id="{E341C46F-8BF4-47C6-B7FF-8CC4F02C1C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6" name="Group 55">
            <a:extLst>
              <a:ext uri="{FF2B5EF4-FFF2-40B4-BE49-F238E27FC236}">
                <a16:creationId xmlns="" xmlns:a16="http://schemas.microsoft.com/office/drawing/2014/main" id="{DD61A2B0-FFCA-420D-BDA8-66BBFC066BF2}"/>
              </a:ext>
            </a:extLst>
          </p:cNvPr>
          <p:cNvGrpSpPr/>
          <p:nvPr/>
        </p:nvGrpSpPr>
        <p:grpSpPr>
          <a:xfrm>
            <a:off x="3088355" y="2767631"/>
            <a:ext cx="548640" cy="548640"/>
            <a:chOff x="4939535" y="5214174"/>
            <a:chExt cx="962861" cy="962861"/>
          </a:xfrm>
        </p:grpSpPr>
        <p:sp>
          <p:nvSpPr>
            <p:cNvPr id="57" name="Rectangle 56">
              <a:extLst>
                <a:ext uri="{FF2B5EF4-FFF2-40B4-BE49-F238E27FC236}">
                  <a16:creationId xmlns="" xmlns:a16="http://schemas.microsoft.com/office/drawing/2014/main" id="{D5F03FB4-E6C4-4FC1-ABFB-2271370138DF}"/>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8" name="Picture 57">
              <a:extLst>
                <a:ext uri="{FF2B5EF4-FFF2-40B4-BE49-F238E27FC236}">
                  <a16:creationId xmlns="" xmlns:a16="http://schemas.microsoft.com/office/drawing/2014/main" id="{B605AA20-1307-4F9D-BDEB-C80058129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9" name="Group 58">
            <a:extLst>
              <a:ext uri="{FF2B5EF4-FFF2-40B4-BE49-F238E27FC236}">
                <a16:creationId xmlns="" xmlns:a16="http://schemas.microsoft.com/office/drawing/2014/main" id="{D0B0BB3F-BD7C-46AF-806C-D1FFE13EB28B}"/>
              </a:ext>
            </a:extLst>
          </p:cNvPr>
          <p:cNvGrpSpPr/>
          <p:nvPr/>
        </p:nvGrpSpPr>
        <p:grpSpPr>
          <a:xfrm>
            <a:off x="3088355" y="2100882"/>
            <a:ext cx="548640" cy="548640"/>
            <a:chOff x="4939535" y="5214174"/>
            <a:chExt cx="962861" cy="962861"/>
          </a:xfrm>
        </p:grpSpPr>
        <p:sp>
          <p:nvSpPr>
            <p:cNvPr id="60" name="Rectangle 59">
              <a:extLst>
                <a:ext uri="{FF2B5EF4-FFF2-40B4-BE49-F238E27FC236}">
                  <a16:creationId xmlns="" xmlns:a16="http://schemas.microsoft.com/office/drawing/2014/main" id="{801D0E86-5959-456D-8560-56B147CDDDB5}"/>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61" name="Picture 60">
              <a:extLst>
                <a:ext uri="{FF2B5EF4-FFF2-40B4-BE49-F238E27FC236}">
                  <a16:creationId xmlns="" xmlns:a16="http://schemas.microsoft.com/office/drawing/2014/main" id="{370029AF-267E-46EC-B36C-5C34752F0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pic>
        <p:nvPicPr>
          <p:cNvPr id="63" name="Picture 62">
            <a:extLst>
              <a:ext uri="{FF2B5EF4-FFF2-40B4-BE49-F238E27FC236}">
                <a16:creationId xmlns="" xmlns:a16="http://schemas.microsoft.com/office/drawing/2014/main" id="{D031BBA6-228A-45A4-8503-A63F90F88A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762" y="4829537"/>
            <a:ext cx="548640" cy="408088"/>
          </a:xfrm>
          <a:prstGeom prst="rect">
            <a:avLst/>
          </a:prstGeom>
        </p:spPr>
      </p:pic>
      <p:sp>
        <p:nvSpPr>
          <p:cNvPr id="64" name="TextBox 63">
            <a:extLst>
              <a:ext uri="{FF2B5EF4-FFF2-40B4-BE49-F238E27FC236}">
                <a16:creationId xmlns="" xmlns:a16="http://schemas.microsoft.com/office/drawing/2014/main" id="{AF70952B-B016-4702-9EC2-920B866830FF}"/>
              </a:ext>
            </a:extLst>
          </p:cNvPr>
          <p:cNvSpPr txBox="1"/>
          <p:nvPr/>
        </p:nvSpPr>
        <p:spPr>
          <a:xfrm>
            <a:off x="5225830" y="3809480"/>
            <a:ext cx="3100023" cy="215700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Percentage of student groups doesn’t count degree of challenge in any group. Should we attempt a more complicated formula?  And should we weight a given cell type more than others?</a:t>
            </a:r>
          </a:p>
        </p:txBody>
      </p:sp>
      <p:cxnSp>
        <p:nvCxnSpPr>
          <p:cNvPr id="65" name="Straight Connector 64"/>
          <p:cNvCxnSpPr>
            <a:cxnSpLocks/>
          </p:cNvCxnSpPr>
          <p:nvPr/>
        </p:nvCxnSpPr>
        <p:spPr>
          <a:xfrm flipV="1">
            <a:off x="3723528" y="3029614"/>
            <a:ext cx="1414181" cy="13469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3727690" y="2336100"/>
            <a:ext cx="1410019" cy="69319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V="1">
            <a:off x="3723528" y="3031769"/>
            <a:ext cx="1416336" cy="6837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V="1">
            <a:off x="3732792" y="3031811"/>
            <a:ext cx="1404917" cy="201204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523487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3564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Aligning </a:t>
            </a:r>
            <a:r>
              <a:rPr lang="en-US" sz="3200" dirty="0">
                <a:solidFill>
                  <a:schemeClr val="tx1"/>
                </a:solidFill>
                <a:latin typeface="Century Gothic" panose="020B0502020202020204" pitchFamily="34" charset="0"/>
              </a:rPr>
              <a:t>Accountability Systems</a:t>
            </a:r>
            <a:endParaRPr lang="en-US" sz="3200" dirty="0">
              <a:solidFill>
                <a:schemeClr val="accent1">
                  <a:lumMod val="75000"/>
                </a:schemeClr>
              </a:solidFill>
              <a:latin typeface="Century Gothic" panose="020B0502020202020204" pitchFamily="34" charset="0"/>
            </a:endParaRPr>
          </a:p>
        </p:txBody>
      </p:sp>
      <p:pic>
        <p:nvPicPr>
          <p:cNvPr id="8" name="Picture 7" descr="A close up of a sign&#10;&#10;Description generated with very high confidence">
            <a:extLst>
              <a:ext uri="{FF2B5EF4-FFF2-40B4-BE49-F238E27FC236}">
                <a16:creationId xmlns="" xmlns:a16="http://schemas.microsoft.com/office/drawing/2014/main" id="{B1906630-2CDC-47A4-B676-59C29CB68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73" y="2676067"/>
            <a:ext cx="2318147" cy="2318147"/>
          </a:xfrm>
          <a:prstGeom prst="rect">
            <a:avLst/>
          </a:prstGeom>
        </p:spPr>
      </p:pic>
      <p:sp>
        <p:nvSpPr>
          <p:cNvPr id="11" name="Callout: Right Arrow 10">
            <a:extLst>
              <a:ext uri="{FF2B5EF4-FFF2-40B4-BE49-F238E27FC236}">
                <a16:creationId xmlns="" xmlns:a16="http://schemas.microsoft.com/office/drawing/2014/main" id="{285AB49D-E3E2-4AAC-88FC-A02167A51A6C}"/>
              </a:ext>
            </a:extLst>
          </p:cNvPr>
          <p:cNvSpPr/>
          <p:nvPr/>
        </p:nvSpPr>
        <p:spPr>
          <a:xfrm>
            <a:off x="1409867" y="2181826"/>
            <a:ext cx="3712515" cy="3421674"/>
          </a:xfrm>
          <a:prstGeom prst="rightArrowCallout">
            <a:avLst/>
          </a:prstGeom>
          <a:solidFill>
            <a:srgbClr val="268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 xmlns:a16="http://schemas.microsoft.com/office/drawing/2014/main" id="{1BDA4933-7D63-40DD-B8C8-CBC5E7F35A5B}"/>
              </a:ext>
            </a:extLst>
          </p:cNvPr>
          <p:cNvSpPr/>
          <p:nvPr/>
        </p:nvSpPr>
        <p:spPr>
          <a:xfrm>
            <a:off x="1956065" y="4214992"/>
            <a:ext cx="1334244" cy="84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 xmlns:a16="http://schemas.microsoft.com/office/drawing/2014/main" id="{16DD14DA-3CE3-4BE1-B7BC-76B497B3D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95" y="2401747"/>
            <a:ext cx="1519574" cy="1593324"/>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80011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40792"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 screenshot of a cell phone&#10;&#10;Description generated with high confidence">
            <a:extLst>
              <a:ext uri="{FF2B5EF4-FFF2-40B4-BE49-F238E27FC236}">
                <a16:creationId xmlns="" xmlns:a16="http://schemas.microsoft.com/office/drawing/2014/main" id="{51FA4D67-0060-47EA-85D8-051A344181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5318" b="46319"/>
          <a:stretch/>
        </p:blipFill>
        <p:spPr>
          <a:xfrm>
            <a:off x="671931" y="1840973"/>
            <a:ext cx="7108490" cy="413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65291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4"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 xmlns:a16="http://schemas.microsoft.com/office/drawing/2014/main" id="{B4E1542D-C1F6-4B2D-A686-110BAFD92656}"/>
              </a:ext>
            </a:extLst>
          </p:cNvPr>
          <p:cNvGraphicFramePr>
            <a:graphicFrameLocks noGrp="1"/>
          </p:cNvGraphicFramePr>
          <p:nvPr>
            <p:extLst>
              <p:ext uri="{D42A27DB-BD31-4B8C-83A1-F6EECF244321}">
                <p14:modId xmlns:p14="http://schemas.microsoft.com/office/powerpoint/2010/main" val="1228722765"/>
              </p:ext>
            </p:extLst>
          </p:nvPr>
        </p:nvGraphicFramePr>
        <p:xfrm>
          <a:off x="623803" y="1946890"/>
          <a:ext cx="7445374" cy="3769384"/>
        </p:xfrm>
        <a:graphic>
          <a:graphicData uri="http://schemas.openxmlformats.org/drawingml/2006/table">
            <a:tbl>
              <a:tblPr/>
              <a:tblGrid>
                <a:gridCol w="853832">
                  <a:extLst>
                    <a:ext uri="{9D8B030D-6E8A-4147-A177-3AD203B41FA5}">
                      <a16:colId xmlns="" xmlns:a16="http://schemas.microsoft.com/office/drawing/2014/main" val="3092246890"/>
                    </a:ext>
                  </a:extLst>
                </a:gridCol>
                <a:gridCol w="3176214">
                  <a:extLst>
                    <a:ext uri="{9D8B030D-6E8A-4147-A177-3AD203B41FA5}">
                      <a16:colId xmlns="" xmlns:a16="http://schemas.microsoft.com/office/drawing/2014/main" val="2855921732"/>
                    </a:ext>
                  </a:extLst>
                </a:gridCol>
                <a:gridCol w="853832">
                  <a:extLst>
                    <a:ext uri="{9D8B030D-6E8A-4147-A177-3AD203B41FA5}">
                      <a16:colId xmlns="" xmlns:a16="http://schemas.microsoft.com/office/drawing/2014/main" val="3036524661"/>
                    </a:ext>
                  </a:extLst>
                </a:gridCol>
                <a:gridCol w="853832">
                  <a:extLst>
                    <a:ext uri="{9D8B030D-6E8A-4147-A177-3AD203B41FA5}">
                      <a16:colId xmlns="" xmlns:a16="http://schemas.microsoft.com/office/drawing/2014/main" val="1329736923"/>
                    </a:ext>
                  </a:extLst>
                </a:gridCol>
                <a:gridCol w="853832">
                  <a:extLst>
                    <a:ext uri="{9D8B030D-6E8A-4147-A177-3AD203B41FA5}">
                      <a16:colId xmlns="" xmlns:a16="http://schemas.microsoft.com/office/drawing/2014/main" val="1343337420"/>
                    </a:ext>
                  </a:extLst>
                </a:gridCol>
                <a:gridCol w="853832">
                  <a:extLst>
                    <a:ext uri="{9D8B030D-6E8A-4147-A177-3AD203B41FA5}">
                      <a16:colId xmlns="" xmlns:a16="http://schemas.microsoft.com/office/drawing/2014/main" val="3654485021"/>
                    </a:ext>
                  </a:extLst>
                </a:gridCol>
              </a:tblGrid>
              <a:tr h="276445">
                <a:tc>
                  <a:txBody>
                    <a:bodyPr/>
                    <a:lstStyle/>
                    <a:p>
                      <a:pPr algn="l" fontAlgn="b"/>
                      <a:endParaRPr lang="en-US" sz="11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a:noFill/>
                    </a:lnB>
                  </a:tcPr>
                </a:tc>
                <a:tc>
                  <a:txBody>
                    <a:bodyPr/>
                    <a:lstStyle/>
                    <a:p>
                      <a:pPr algn="l" fontAlgn="t"/>
                      <a:r>
                        <a:rPr lang="en-US" sz="11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a:txBody>
                    <a:bodyPr/>
                    <a:lstStyle/>
                    <a:p>
                      <a:pPr algn="ctr" fontAlgn="t"/>
                      <a:r>
                        <a:rPr lang="en-US" sz="1100" b="1" i="0" u="none" strike="noStrike">
                          <a:solidFill>
                            <a:srgbClr val="000000"/>
                          </a:solidFill>
                          <a:effectLst/>
                          <a:latin typeface="Century Gothic" panose="020B0502020202020204" pitchFamily="34" charset="0"/>
                        </a:rPr>
                        <a:t>All</a:t>
                      </a:r>
                    </a:p>
                  </a:txBody>
                  <a:tcPr marL="10138" marR="10138" marT="10138" marB="0">
                    <a:lnL>
                      <a:noFill/>
                    </a:lnL>
                    <a:lnR>
                      <a:noFill/>
                    </a:lnR>
                    <a:lnT>
                      <a:noFill/>
                    </a:lnT>
                    <a:lnB>
                      <a:noFill/>
                    </a:lnB>
                    <a:solidFill>
                      <a:srgbClr val="FFFFFF"/>
                    </a:solidFill>
                  </a:tcPr>
                </a:tc>
                <a:tc>
                  <a:txBody>
                    <a:bodyPr/>
                    <a:lstStyle/>
                    <a:p>
                      <a:pPr algn="ctr" fontAlgn="t"/>
                      <a:r>
                        <a:rPr lang="en-US" sz="1100" b="1" i="0" u="none" strike="noStrike">
                          <a:solidFill>
                            <a:srgbClr val="000000"/>
                          </a:solidFill>
                          <a:effectLst/>
                          <a:latin typeface="Century Gothic" panose="020B0502020202020204" pitchFamily="34" charset="0"/>
                        </a:rPr>
                        <a:t>African</a:t>
                      </a:r>
                    </a:p>
                  </a:txBody>
                  <a:tcPr marL="10138" marR="10138" marT="10138" marB="0">
                    <a:lnL>
                      <a:noFill/>
                    </a:lnL>
                    <a:lnR>
                      <a:noFill/>
                    </a:lnR>
                    <a:lnT>
                      <a:noFill/>
                    </a:lnT>
                    <a:lnB>
                      <a:noFill/>
                    </a:lnB>
                    <a:solidFill>
                      <a:srgbClr val="FFFFFF"/>
                    </a:solidFill>
                  </a:tcPr>
                </a:tc>
                <a:tc>
                  <a:txBody>
                    <a:bodyPr/>
                    <a:lstStyle/>
                    <a:p>
                      <a:pPr algn="l" fontAlgn="t"/>
                      <a:r>
                        <a:rPr lang="en-US" sz="11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extLst>
                  <a:ext uri="{0D108BD9-81ED-4DB2-BD59-A6C34878D82A}">
                    <a16:rowId xmlns="" xmlns:a16="http://schemas.microsoft.com/office/drawing/2014/main" val="3819216893"/>
                  </a:ext>
                </a:extLst>
              </a:tr>
              <a:tr h="304367">
                <a:tc>
                  <a:txBody>
                    <a:bodyPr/>
                    <a:lstStyle/>
                    <a:p>
                      <a:pPr algn="l" fontAlgn="b"/>
                      <a:endParaRPr lang="en-US" sz="11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1" i="0" u="none" strike="noStrike" dirty="0">
                          <a:solidFill>
                            <a:srgbClr val="000000"/>
                          </a:solidFill>
                          <a:effectLst/>
                          <a:latin typeface="Century Gothic" panose="020B0502020202020204" pitchFamily="34" charset="0"/>
                        </a:rPr>
                        <a:t>Students</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1" i="0" u="none" strike="noStrike" dirty="0">
                          <a:solidFill>
                            <a:srgbClr val="000000"/>
                          </a:solidFill>
                          <a:effectLst/>
                          <a:latin typeface="Century Gothic" panose="020B0502020202020204" pitchFamily="34" charset="0"/>
                        </a:rPr>
                        <a:t>American</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Hispanic</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White</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7623746"/>
                  </a:ext>
                </a:extLst>
              </a:tr>
              <a:tr h="630459">
                <a:tc rowSpan="7">
                  <a:txBody>
                    <a:bodyPr/>
                    <a:lstStyle/>
                    <a:p>
                      <a:pPr algn="ctr" fontAlgn="ctr"/>
                      <a:r>
                        <a:rPr lang="en-US" sz="1100" b="1" i="0" u="none" strike="noStrike" dirty="0">
                          <a:solidFill>
                            <a:srgbClr val="000000"/>
                          </a:solidFill>
                          <a:effectLst/>
                          <a:latin typeface="Century Gothic" panose="020B0502020202020204" pitchFamily="34" charset="0"/>
                        </a:rPr>
                        <a:t>Academic Achievement</a:t>
                      </a:r>
                    </a:p>
                  </a:txBody>
                  <a:tcPr marL="97320" marR="97320" marT="48660" marB="4866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5">
                  <a:txBody>
                    <a:bodyPr/>
                    <a:lstStyle/>
                    <a:p>
                      <a:pPr algn="l" fontAlgn="t"/>
                      <a:r>
                        <a:rPr lang="en-US" sz="1100" b="1" i="0" u="none" strike="noStrike" dirty="0">
                          <a:solidFill>
                            <a:srgbClr val="000000"/>
                          </a:solidFill>
                          <a:effectLst/>
                          <a:latin typeface="Century Gothic" panose="020B0502020202020204" pitchFamily="34" charset="0"/>
                        </a:rPr>
                        <a:t>STAAR Performance Status (Percentage at or above Approaches Grade Level)</a:t>
                      </a:r>
                    </a:p>
                  </a:txBody>
                  <a:tcPr marL="97320" marR="97320" marT="48660" marB="4866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60014059"/>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Target </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extLst>
                  <a:ext uri="{0D108BD9-81ED-4DB2-BD59-A6C34878D82A}">
                    <a16:rowId xmlns="" xmlns:a16="http://schemas.microsoft.com/office/drawing/2014/main" val="1189332607"/>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Reading</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 xmlns:a16="http://schemas.microsoft.com/office/drawing/2014/main" val="1236118996"/>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Mathematics</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 xmlns:a16="http://schemas.microsoft.com/office/drawing/2014/main" val="998954858"/>
                  </a:ext>
                </a:extLst>
              </a:tr>
              <a:tr h="422213">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Writing</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 xmlns:a16="http://schemas.microsoft.com/office/drawing/2014/main" val="1509036535"/>
                  </a:ext>
                </a:extLst>
              </a:tr>
              <a:tr h="422213">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Science</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 xmlns:a16="http://schemas.microsoft.com/office/drawing/2014/main" val="1378818302"/>
                  </a:ext>
                </a:extLst>
              </a:tr>
              <a:tr h="447048">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Social Studies</a:t>
                      </a:r>
                    </a:p>
                  </a:txBody>
                  <a:tcPr marL="912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63799991"/>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14741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3591"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 xmlns:a16="http://schemas.microsoft.com/office/drawing/2014/main" id="{75B4E8A7-2E98-44DD-848C-0A9148B9E913}"/>
              </a:ext>
            </a:extLst>
          </p:cNvPr>
          <p:cNvGraphicFramePr>
            <a:graphicFrameLocks noGrp="1"/>
          </p:cNvGraphicFramePr>
          <p:nvPr>
            <p:extLst>
              <p:ext uri="{D42A27DB-BD31-4B8C-83A1-F6EECF244321}">
                <p14:modId xmlns:p14="http://schemas.microsoft.com/office/powerpoint/2010/main" val="2129388564"/>
              </p:ext>
            </p:extLst>
          </p:nvPr>
        </p:nvGraphicFramePr>
        <p:xfrm>
          <a:off x="854306" y="1809837"/>
          <a:ext cx="6872031" cy="2996530"/>
        </p:xfrm>
        <a:graphic>
          <a:graphicData uri="http://schemas.openxmlformats.org/drawingml/2006/table">
            <a:tbl>
              <a:tblPr/>
              <a:tblGrid>
                <a:gridCol w="702883">
                  <a:extLst>
                    <a:ext uri="{9D8B030D-6E8A-4147-A177-3AD203B41FA5}">
                      <a16:colId xmlns="" xmlns:a16="http://schemas.microsoft.com/office/drawing/2014/main" val="2064361435"/>
                    </a:ext>
                  </a:extLst>
                </a:gridCol>
                <a:gridCol w="2963271">
                  <a:extLst>
                    <a:ext uri="{9D8B030D-6E8A-4147-A177-3AD203B41FA5}">
                      <a16:colId xmlns="" xmlns:a16="http://schemas.microsoft.com/office/drawing/2014/main" val="2890245138"/>
                    </a:ext>
                  </a:extLst>
                </a:gridCol>
                <a:gridCol w="188723">
                  <a:extLst>
                    <a:ext uri="{9D8B030D-6E8A-4147-A177-3AD203B41FA5}">
                      <a16:colId xmlns="" xmlns:a16="http://schemas.microsoft.com/office/drawing/2014/main" val="544717133"/>
                    </a:ext>
                  </a:extLst>
                </a:gridCol>
                <a:gridCol w="702882">
                  <a:extLst>
                    <a:ext uri="{9D8B030D-6E8A-4147-A177-3AD203B41FA5}">
                      <a16:colId xmlns="" xmlns:a16="http://schemas.microsoft.com/office/drawing/2014/main" val="990312986"/>
                    </a:ext>
                  </a:extLst>
                </a:gridCol>
                <a:gridCol w="702883">
                  <a:extLst>
                    <a:ext uri="{9D8B030D-6E8A-4147-A177-3AD203B41FA5}">
                      <a16:colId xmlns="" xmlns:a16="http://schemas.microsoft.com/office/drawing/2014/main" val="1437968060"/>
                    </a:ext>
                  </a:extLst>
                </a:gridCol>
                <a:gridCol w="198531">
                  <a:extLst>
                    <a:ext uri="{9D8B030D-6E8A-4147-A177-3AD203B41FA5}">
                      <a16:colId xmlns="" xmlns:a16="http://schemas.microsoft.com/office/drawing/2014/main" val="2024564728"/>
                    </a:ext>
                  </a:extLst>
                </a:gridCol>
                <a:gridCol w="637878">
                  <a:extLst>
                    <a:ext uri="{9D8B030D-6E8A-4147-A177-3AD203B41FA5}">
                      <a16:colId xmlns="" xmlns:a16="http://schemas.microsoft.com/office/drawing/2014/main" val="3593161446"/>
                    </a:ext>
                  </a:extLst>
                </a:gridCol>
                <a:gridCol w="120993">
                  <a:extLst>
                    <a:ext uri="{9D8B030D-6E8A-4147-A177-3AD203B41FA5}">
                      <a16:colId xmlns="" xmlns:a16="http://schemas.microsoft.com/office/drawing/2014/main" val="109978663"/>
                    </a:ext>
                  </a:extLst>
                </a:gridCol>
                <a:gridCol w="653987">
                  <a:extLst>
                    <a:ext uri="{9D8B030D-6E8A-4147-A177-3AD203B41FA5}">
                      <a16:colId xmlns="" xmlns:a16="http://schemas.microsoft.com/office/drawing/2014/main" val="1497866370"/>
                    </a:ext>
                  </a:extLst>
                </a:gridCol>
              </a:tblGrid>
              <a:tr h="186327">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a:noFill/>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gridSpan="2">
                  <a:txBody>
                    <a:bodyPr/>
                    <a:lstStyle/>
                    <a:p>
                      <a:pPr algn="ctr" fontAlgn="t"/>
                      <a:r>
                        <a:rPr lang="en-US" sz="1200" b="1" i="0" u="none" strike="noStrike" dirty="0">
                          <a:solidFill>
                            <a:srgbClr val="000000"/>
                          </a:solidFill>
                          <a:effectLst/>
                          <a:latin typeface="Century Gothic" panose="020B0502020202020204" pitchFamily="34" charset="0"/>
                        </a:rPr>
                        <a:t>All</a:t>
                      </a:r>
                    </a:p>
                  </a:txBody>
                  <a:tcPr marL="10138" marR="10138" marT="10138" marB="0" anchor="b">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African</a:t>
                      </a:r>
                    </a:p>
                  </a:txBody>
                  <a:tcPr marL="13517" marR="13517" marT="13517" marB="0">
                    <a:lnL>
                      <a:noFill/>
                    </a:lnL>
                    <a:lnR>
                      <a:noFill/>
                    </a:lnR>
                    <a:lnT>
                      <a:noFill/>
                    </a:lnT>
                    <a:lnB>
                      <a:noFill/>
                    </a:lnB>
                    <a:solidFill>
                      <a:srgbClr val="FFFFFF"/>
                    </a:solidFill>
                  </a:tcPr>
                </a:tc>
                <a:tc gridSpan="2">
                  <a:txBody>
                    <a:bodyPr/>
                    <a:lstStyle/>
                    <a:p>
                      <a:pPr algn="l" fontAlgn="t"/>
                      <a:r>
                        <a:rPr lang="en-US" sz="1400" b="1" i="0" u="none" strike="noStrike">
                          <a:solidFill>
                            <a:srgbClr val="000000"/>
                          </a:solidFill>
                          <a:effectLst/>
                          <a:latin typeface="Century Gothic" panose="020B0502020202020204" pitchFamily="34" charset="0"/>
                        </a:rPr>
                        <a:t> </a:t>
                      </a:r>
                    </a:p>
                    <a:p>
                      <a:pPr algn="ctr" fontAlgn="t"/>
                      <a:r>
                        <a:rPr lang="en-US" sz="1200" b="1" i="0" u="none" strike="noStrike" dirty="0">
                          <a:solidFill>
                            <a:srgbClr val="000000"/>
                          </a:solidFill>
                          <a:effectLst/>
                          <a:latin typeface="Century Gothic" panose="020B0502020202020204" pitchFamily="34" charset="0"/>
                        </a:rPr>
                        <a:t>African</a:t>
                      </a:r>
                    </a:p>
                  </a:txBody>
                  <a:tcPr marL="10138" marR="10138" marT="10138" marB="0">
                    <a:lnL>
                      <a:noFill/>
                    </a:lnL>
                    <a:lnR>
                      <a:noFill/>
                    </a:lnR>
                    <a:lnT>
                      <a:noFill/>
                    </a:lnT>
                    <a:lnB>
                      <a:noFill/>
                    </a:lnB>
                    <a:solidFill>
                      <a:srgbClr val="FFFFFF"/>
                    </a:solidFill>
                  </a:tcPr>
                </a:tc>
                <a:tc hMerge="1">
                  <a:txBody>
                    <a:bodyPr/>
                    <a:lstStyle/>
                    <a:p>
                      <a:pPr algn="l" fontAlgn="b"/>
                      <a:endParaRPr lang="en-US" sz="1400" b="0" i="0" u="none" strike="noStrike" dirty="0">
                        <a:solidFill>
                          <a:srgbClr val="000000"/>
                        </a:solidFill>
                        <a:effectLst/>
                        <a:latin typeface="Century Gothic" panose="020B0502020202020204" pitchFamily="34" charset="0"/>
                      </a:endParaRPr>
                    </a:p>
                  </a:txBody>
                  <a:tcPr marL="13517" marR="13517" marT="13517" marB="0" anchor="b">
                    <a:lnL>
                      <a:noFill/>
                    </a:lnL>
                    <a:lnR>
                      <a:noFill/>
                    </a:lnR>
                    <a:lnT>
                      <a:noFill/>
                    </a:lnT>
                    <a:lnB>
                      <a:noFill/>
                    </a:lnB>
                    <a:solidFill>
                      <a:srgbClr val="FFFFFF"/>
                    </a:solidFill>
                  </a:tcPr>
                </a:tc>
                <a:tc gridSpan="2">
                  <a:txBody>
                    <a:bodyPr/>
                    <a:lstStyle/>
                    <a:p>
                      <a:r>
                        <a:rPr lang="en-US" sz="1200" b="1" i="0" u="none" strike="noStrike">
                          <a:solidFill>
                            <a:srgbClr val="000000"/>
                          </a:solidFill>
                          <a:effectLst/>
                          <a:latin typeface="Century Gothic" panose="020B0502020202020204" pitchFamily="34" charset="0"/>
                        </a:rPr>
                        <a:t> </a:t>
                      </a:r>
                      <a:endParaRPr lang="en-US" sz="1600"/>
                    </a:p>
                  </a:txBody>
                  <a:tcPr marL="10138" marR="10138" marT="10138"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13517" marR="13517" marT="13517" marB="0">
                    <a:lnL>
                      <a:noFill/>
                    </a:lnL>
                    <a:lnR>
                      <a:noFill/>
                    </a:lnR>
                    <a:lnT>
                      <a:noFill/>
                    </a:lnT>
                    <a:lnB>
                      <a:noFill/>
                    </a:lnB>
                    <a:solidFill>
                      <a:srgbClr val="FFFFFF"/>
                    </a:solidFill>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extLst>
                  <a:ext uri="{0D108BD9-81ED-4DB2-BD59-A6C34878D82A}">
                    <a16:rowId xmlns="" xmlns:a16="http://schemas.microsoft.com/office/drawing/2014/main" val="3375325051"/>
                  </a:ext>
                </a:extLst>
              </a:tr>
              <a:tr h="36202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t"/>
                      <a:r>
                        <a:rPr lang="en-US" sz="1200" b="1" i="0" u="none" strike="noStrike" dirty="0">
                          <a:solidFill>
                            <a:srgbClr val="000000"/>
                          </a:solidFill>
                          <a:effectLst/>
                          <a:latin typeface="Century Gothic" panose="020B0502020202020204" pitchFamily="34" charset="0"/>
                        </a:rPr>
                        <a:t>Students</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American</a:t>
                      </a:r>
                    </a:p>
                  </a:txBody>
                  <a:tcPr marL="13517" marR="13517" marT="13517"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200" b="1" i="0" u="none" strike="noStrike" dirty="0" smtClean="0">
                          <a:solidFill>
                            <a:srgbClr val="000000"/>
                          </a:solidFill>
                          <a:effectLst/>
                          <a:latin typeface="Century Gothic" panose="020B0502020202020204" pitchFamily="34" charset="0"/>
                        </a:rPr>
                        <a:t>American</a:t>
                      </a:r>
                      <a:endParaRPr lang="en-US" sz="1200" b="1" i="0" u="none" strike="noStrike" dirty="0">
                        <a:solidFill>
                          <a:srgbClr val="000000"/>
                        </a:solidFill>
                        <a:effectLst/>
                        <a:latin typeface="Century Gothic" panose="020B0502020202020204" pitchFamily="34" charset="0"/>
                      </a:endParaRP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l" fontAlgn="b"/>
                      <a:endParaRPr lang="en-US" sz="1400" b="0" i="0" u="none" strike="noStrike" dirty="0">
                        <a:solidFill>
                          <a:srgbClr val="000000"/>
                        </a:solidFill>
                        <a:effectLst/>
                        <a:latin typeface="Century Gothic" panose="020B0502020202020204" pitchFamily="34" charset="0"/>
                      </a:endParaRPr>
                    </a:p>
                  </a:txBody>
                  <a:tcPr marL="13517" marR="13517" marT="1351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en-US" sz="1200" b="1" i="0" u="none" strike="noStrike" dirty="0">
                          <a:solidFill>
                            <a:srgbClr val="000000"/>
                          </a:solidFill>
                          <a:effectLst/>
                          <a:latin typeface="Century Gothic" panose="020B0502020202020204" pitchFamily="34" charset="0"/>
                        </a:rPr>
                        <a:t>Hispanic</a:t>
                      </a:r>
                      <a:endParaRPr lang="en-US" sz="1600" dirty="0"/>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l" fontAlgn="t"/>
                      <a:r>
                        <a:rPr lang="en-US" sz="1400" b="1" i="0" u="none" strike="noStrike" dirty="0">
                          <a:solidFill>
                            <a:srgbClr val="000000"/>
                          </a:solidFill>
                          <a:effectLst/>
                          <a:latin typeface="Century Gothic" panose="020B0502020202020204" pitchFamily="34" charset="0"/>
                        </a:rPr>
                        <a:t> </a:t>
                      </a:r>
                    </a:p>
                  </a:txBody>
                  <a:tcPr marL="13517" marR="13517" marT="13517"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1" i="0" u="none" strike="noStrike" dirty="0">
                          <a:solidFill>
                            <a:srgbClr val="000000"/>
                          </a:solidFill>
                          <a:effectLst/>
                          <a:latin typeface="Century Gothic" panose="020B0502020202020204" pitchFamily="34" charset="0"/>
                        </a:rPr>
                        <a:t>White</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800189577"/>
                  </a:ext>
                </a:extLst>
              </a:tr>
              <a:tr h="272737">
                <a:tc rowSpan="8">
                  <a:txBody>
                    <a:bodyPr/>
                    <a:lstStyle/>
                    <a:p>
                      <a:pPr algn="ctr" fontAlgn="ctr"/>
                      <a:r>
                        <a:rPr lang="en-US" sz="1200" b="1" i="0" u="none" strike="noStrike" dirty="0">
                          <a:solidFill>
                            <a:srgbClr val="000000"/>
                          </a:solidFill>
                          <a:effectLst/>
                          <a:latin typeface="Century Gothic" panose="020B0502020202020204" pitchFamily="34" charset="0"/>
                        </a:rPr>
                        <a:t>Growth (EL &amp; MS)/</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Graduation Rates (HS &amp; K12)</a:t>
                      </a:r>
                    </a:p>
                  </a:txBody>
                  <a:tcPr marL="4672" marR="4672" marT="4672" marB="0" vert="vert27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5">
                  <a:txBody>
                    <a:bodyPr/>
                    <a:lstStyle/>
                    <a:p>
                      <a:pPr algn="l" fontAlgn="t"/>
                      <a:r>
                        <a:rPr lang="en-US" sz="1200" b="1" i="0" u="none" strike="noStrike" dirty="0">
                          <a:solidFill>
                            <a:srgbClr val="000000"/>
                          </a:solidFill>
                          <a:effectLst/>
                          <a:latin typeface="Century Gothic" panose="020B0502020202020204" pitchFamily="34" charset="0"/>
                        </a:rPr>
                        <a:t>STAAR Growth Status (Elementary and Middle Schools)</a:t>
                      </a:r>
                    </a:p>
                  </a:txBody>
                  <a:tcPr marL="42049"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pPr algn="l" fontAlgn="t"/>
                      <a:endParaRPr lang="en-US" sz="1200" b="1" i="0" u="none" strike="noStrike" dirty="0">
                        <a:solidFill>
                          <a:srgbClr val="000000"/>
                        </a:solidFill>
                        <a:effectLst/>
                        <a:latin typeface="Century Gothic" panose="020B0502020202020204" pitchFamily="34" charset="0"/>
                      </a:endParaRPr>
                    </a:p>
                  </a:txBody>
                  <a:tcPr marL="4672" marR="4672" marT="467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1200" b="1" i="0" u="none" strike="noStrike" dirty="0">
                          <a:solidFill>
                            <a:srgbClr val="000000"/>
                          </a:solidFill>
                          <a:effectLst/>
                          <a:latin typeface="Century Gothic" panose="020B0502020202020204" pitchFamily="34" charset="0"/>
                        </a:rPr>
                        <a:t> </a:t>
                      </a:r>
                    </a:p>
                  </a:txBody>
                  <a:tcPr marL="4672"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l" fontAlgn="t"/>
                      <a:endParaRPr lang="en-US" sz="1200" b="1" i="0" u="none" strike="noStrike" dirty="0">
                        <a:solidFill>
                          <a:srgbClr val="000000"/>
                        </a:solidFill>
                        <a:effectLst/>
                        <a:latin typeface="Century Gothic" panose="020B0502020202020204" pitchFamily="34" charset="0"/>
                      </a:endParaRPr>
                    </a:p>
                  </a:txBody>
                  <a:tcPr marL="4672" marR="4672" marT="467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4672"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4202863551"/>
                  </a:ext>
                </a:extLst>
              </a:tr>
              <a:tr h="272737">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Target </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a:t>
                      </a:r>
                    </a:p>
                  </a:txBody>
                  <a:tcPr marL="6229" marR="6229" marT="6229" marB="0" anchor="ctr">
                    <a:lnL>
                      <a:noFill/>
                    </a:lnL>
                    <a:lnR>
                      <a:noFill/>
                    </a:lnR>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B>
                      <a:noFill/>
                    </a:lnB>
                    <a:solidFill>
                      <a:srgbClr val="FFFFFF"/>
                    </a:solidFill>
                  </a:tcPr>
                </a:tc>
                <a:tc hMerge="1">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T>
                      <a:noFill/>
                    </a:lnT>
                    <a:lnB>
                      <a:noFill/>
                    </a:lnB>
                    <a:solidFill>
                      <a:srgbClr val="FFFFFF"/>
                    </a:solidFill>
                  </a:tcPr>
                </a:tc>
                <a:extLst>
                  <a:ext uri="{0D108BD9-81ED-4DB2-BD59-A6C34878D82A}">
                    <a16:rowId xmlns="" xmlns:a16="http://schemas.microsoft.com/office/drawing/2014/main" val="2255626150"/>
                  </a:ext>
                </a:extLst>
              </a:tr>
              <a:tr h="272737">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Reading</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Y</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extLst>
                  <a:ext uri="{0D108BD9-81ED-4DB2-BD59-A6C34878D82A}">
                    <a16:rowId xmlns="" xmlns:a16="http://schemas.microsoft.com/office/drawing/2014/main" val="205143383"/>
                  </a:ext>
                </a:extLst>
              </a:tr>
              <a:tr h="272737">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Mathematics</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Y</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extLst>
                  <a:ext uri="{0D108BD9-81ED-4DB2-BD59-A6C34878D82A}">
                    <a16:rowId xmlns="" xmlns:a16="http://schemas.microsoft.com/office/drawing/2014/main" val="668581369"/>
                  </a:ext>
                </a:extLst>
              </a:tr>
              <a:tr h="272737">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1" i="0" u="none" strike="noStrike" dirty="0">
                          <a:solidFill>
                            <a:srgbClr val="000000"/>
                          </a:solidFill>
                          <a:effectLst/>
                          <a:latin typeface="Century Gothic" panose="020B0502020202020204" pitchFamily="34" charset="0"/>
                        </a:rPr>
                        <a:t> </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extLst>
                  <a:ext uri="{0D108BD9-81ED-4DB2-BD59-A6C34878D82A}">
                    <a16:rowId xmlns="" xmlns:a16="http://schemas.microsoft.com/office/drawing/2014/main" val="530457897"/>
                  </a:ext>
                </a:extLst>
              </a:tr>
              <a:tr h="318964">
                <a:tc vMerge="1">
                  <a:txBody>
                    <a:bodyPr/>
                    <a:lstStyle/>
                    <a:p>
                      <a:endParaRPr lang="en-US"/>
                    </a:p>
                  </a:txBody>
                  <a:tcPr/>
                </a:tc>
                <a:tc gridSpan="8">
                  <a:txBody>
                    <a:bodyPr/>
                    <a:lstStyle/>
                    <a:p>
                      <a:pPr algn="l" fontAlgn="t"/>
                      <a:r>
                        <a:rPr lang="en-US" sz="1200" b="1" i="0" u="none" strike="noStrike" dirty="0">
                          <a:solidFill>
                            <a:srgbClr val="000000"/>
                          </a:solidFill>
                          <a:effectLst/>
                          <a:latin typeface="Century Gothic" panose="020B0502020202020204" pitchFamily="34" charset="0"/>
                        </a:rPr>
                        <a:t>Federal Graduation Status (Target: See Reason Codes) (High Schools and K</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12)</a:t>
                      </a:r>
                    </a:p>
                  </a:txBody>
                  <a:tcPr marL="4672" marR="4672" marT="4672" marB="0">
                    <a:lnL>
                      <a:noFill/>
                    </a:lnL>
                    <a:lnR>
                      <a:noFill/>
                    </a:lnR>
                    <a:lnT>
                      <a:noFill/>
                    </a:lnT>
                    <a:lnB>
                      <a:noFill/>
                    </a:lnB>
                    <a:solidFill>
                      <a:srgbClr val="FFFFFF"/>
                    </a:solidFill>
                  </a:tcPr>
                </a:tc>
                <a:tc hMerge="1">
                  <a:txBody>
                    <a:bodyPr/>
                    <a:lstStyle/>
                    <a:p>
                      <a:endParaRPr lang="en-US"/>
                    </a:p>
                  </a:txBody>
                  <a:tcPr>
                    <a:lnT>
                      <a:noFill/>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pPr algn="l" fontAlgn="t"/>
                      <a:endParaRPr lang="en-US" sz="1400" b="1" i="0" u="none" strike="noStrike" dirty="0">
                        <a:solidFill>
                          <a:srgbClr val="000000"/>
                        </a:solidFill>
                        <a:effectLst/>
                        <a:latin typeface="Century Gothic" panose="020B0502020202020204" pitchFamily="34" charset="0"/>
                      </a:endParaRPr>
                    </a:p>
                  </a:txBody>
                  <a:tcPr marL="6229" marR="6229" marT="6229" marB="0">
                    <a:lnL>
                      <a:noFill/>
                    </a:lnL>
                    <a:lnR>
                      <a:noFill/>
                    </a:lnR>
                    <a:lnT>
                      <a:noFill/>
                    </a:lnT>
                    <a:solidFill>
                      <a:srgbClr val="FFFFFF"/>
                    </a:solidFill>
                  </a:tcPr>
                </a:tc>
                <a:extLst>
                  <a:ext uri="{0D108BD9-81ED-4DB2-BD59-A6C34878D82A}">
                    <a16:rowId xmlns="" xmlns:a16="http://schemas.microsoft.com/office/drawing/2014/main" val="892658588"/>
                  </a:ext>
                </a:extLst>
              </a:tr>
              <a:tr h="272737">
                <a:tc vMerge="1">
                  <a:txBody>
                    <a:bodyPr/>
                    <a:lstStyle/>
                    <a:p>
                      <a:endParaRPr lang="en-US"/>
                    </a:p>
                  </a:txBody>
                  <a:tcPr/>
                </a:tc>
                <a:tc gridSpan="2">
                  <a:txBody>
                    <a:bodyPr/>
                    <a:lstStyle/>
                    <a:p>
                      <a:pPr algn="l" fontAlgn="ctr"/>
                      <a:r>
                        <a:rPr lang="en-US" sz="1200" b="0" i="0" u="none" strike="noStrike" dirty="0">
                          <a:solidFill>
                            <a:srgbClr val="000000"/>
                          </a:solidFill>
                          <a:effectLst/>
                          <a:latin typeface="Century Gothic" panose="020B0502020202020204" pitchFamily="34" charset="0"/>
                        </a:rPr>
                        <a:t>Graduation Target Met</a:t>
                      </a:r>
                    </a:p>
                  </a:txBody>
                  <a:tcPr marL="42049" marR="4672" marT="4672"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56065" marR="6229" marT="6229" marB="0" anchor="ctr">
                    <a:lnL>
                      <a:noFill/>
                    </a:lnL>
                    <a:lnR>
                      <a:noFill/>
                    </a:lnR>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B>
                      <a:noFill/>
                    </a:lnB>
                    <a:solidFill>
                      <a:srgbClr val="FFFFFF"/>
                    </a:solidFill>
                  </a:tcPr>
                </a:tc>
                <a:extLst>
                  <a:ext uri="{0D108BD9-81ED-4DB2-BD59-A6C34878D82A}">
                    <a16:rowId xmlns="" xmlns:a16="http://schemas.microsoft.com/office/drawing/2014/main" val="1090732375"/>
                  </a:ext>
                </a:extLst>
              </a:tr>
              <a:tr h="272737">
                <a:tc vMerge="1">
                  <a:txBody>
                    <a:bodyPr/>
                    <a:lstStyle/>
                    <a:p>
                      <a:endParaRPr lang="en-US"/>
                    </a:p>
                  </a:txBody>
                  <a:tcPr/>
                </a:tc>
                <a:tc gridSpan="2">
                  <a:txBody>
                    <a:bodyPr/>
                    <a:lstStyle/>
                    <a:p>
                      <a:pPr algn="l" fontAlgn="ctr"/>
                      <a:r>
                        <a:rPr lang="en-US" sz="1200" b="0" i="0" u="none" strike="noStrike" dirty="0">
                          <a:solidFill>
                            <a:srgbClr val="000000"/>
                          </a:solidFill>
                          <a:effectLst/>
                          <a:latin typeface="Century Gothic" panose="020B0502020202020204" pitchFamily="34" charset="0"/>
                        </a:rPr>
                        <a:t>Reason Code</a:t>
                      </a:r>
                    </a:p>
                  </a:txBody>
                  <a:tcPr marL="42049"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56065"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7299357"/>
                  </a:ext>
                </a:extLst>
              </a:tr>
            </a:tbl>
          </a:graphicData>
        </a:graphic>
      </p:graphicFrame>
      <p:sp>
        <p:nvSpPr>
          <p:cNvPr id="4" name="Rectangle 3">
            <a:extLst>
              <a:ext uri="{FF2B5EF4-FFF2-40B4-BE49-F238E27FC236}">
                <a16:creationId xmlns="" xmlns:a16="http://schemas.microsoft.com/office/drawing/2014/main" id="{C45B1B6B-1369-4576-A466-D831332061DF}"/>
              </a:ext>
            </a:extLst>
          </p:cNvPr>
          <p:cNvSpPr/>
          <p:nvPr/>
        </p:nvSpPr>
        <p:spPr>
          <a:xfrm>
            <a:off x="812138" y="4886317"/>
            <a:ext cx="7302817" cy="1092607"/>
          </a:xfrm>
          <a:prstGeom prst="rect">
            <a:avLst/>
          </a:prstGeom>
        </p:spPr>
        <p:txBody>
          <a:bodyPr wrap="square">
            <a:spAutoFit/>
          </a:bodyPr>
          <a:lstStyle/>
          <a:p>
            <a:pPr>
              <a:spcAft>
                <a:spcPts val="450"/>
              </a:spcAft>
              <a:buClr>
                <a:srgbClr val="1582C6"/>
              </a:buClr>
            </a:pPr>
            <a:r>
              <a:rPr lang="en-US" sz="1000" dirty="0">
                <a:latin typeface="Century Gothic" panose="020B0502020202020204" pitchFamily="34" charset="0"/>
                <a:cs typeface="Calibri" charset="0"/>
              </a:rPr>
              <a:t>+ Graduation uses ELL (Ever HS) rate</a:t>
            </a:r>
          </a:p>
          <a:p>
            <a:pPr>
              <a:spcAft>
                <a:spcPts val="450"/>
              </a:spcAft>
              <a:buClr>
                <a:srgbClr val="1582C6"/>
              </a:buClr>
            </a:pPr>
            <a:r>
              <a:rPr lang="en-US" sz="1000" dirty="0">
                <a:latin typeface="Century Gothic" panose="020B0502020202020204" pitchFamily="34" charset="0"/>
                <a:cs typeface="Calibri" charset="0"/>
              </a:rPr>
              <a:t>***Federal Graduation Rate Reason Codes:</a:t>
            </a:r>
          </a:p>
          <a:p>
            <a:pPr marL="173831">
              <a:spcAft>
                <a:spcPts val="450"/>
              </a:spcAft>
              <a:buClr>
                <a:srgbClr val="1582C6"/>
              </a:buClr>
              <a:tabLst>
                <a:tab pos="3089672" algn="l"/>
              </a:tabLst>
            </a:pPr>
            <a:r>
              <a:rPr lang="en-US" sz="1000" dirty="0">
                <a:latin typeface="Century Gothic" panose="020B0502020202020204" pitchFamily="34" charset="0"/>
                <a:cs typeface="Calibri" charset="0"/>
              </a:rPr>
              <a:t>a = Graduation rate goal of 90%	c = Safe harbor target of a 10% difference from the prior year rate and the goal</a:t>
            </a:r>
          </a:p>
          <a:p>
            <a:pPr marL="173831">
              <a:spcAft>
                <a:spcPts val="450"/>
              </a:spcAft>
              <a:buClr>
                <a:srgbClr val="1582C6"/>
              </a:buClr>
              <a:tabLst>
                <a:tab pos="3089672" algn="l"/>
              </a:tabLst>
            </a:pPr>
            <a:r>
              <a:rPr lang="en-US" sz="1000" dirty="0">
                <a:latin typeface="Century Gothic" panose="020B0502020202020204" pitchFamily="34" charset="0"/>
                <a:cs typeface="Calibri" charset="0"/>
              </a:rPr>
              <a:t>B = Four-year graduation rates target of ##%	d = Five-year graduation rate target of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66244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4" y="52680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3" name="Table 2">
            <a:extLst>
              <a:ext uri="{FF2B5EF4-FFF2-40B4-BE49-F238E27FC236}">
                <a16:creationId xmlns="" xmlns:a16="http://schemas.microsoft.com/office/drawing/2014/main" id="{74F5B6BC-16DB-40ED-BE75-0FB807622848}"/>
              </a:ext>
            </a:extLst>
          </p:cNvPr>
          <p:cNvGraphicFramePr>
            <a:graphicFrameLocks noGrp="1"/>
          </p:cNvGraphicFramePr>
          <p:nvPr>
            <p:extLst>
              <p:ext uri="{D42A27DB-BD31-4B8C-83A1-F6EECF244321}">
                <p14:modId xmlns:p14="http://schemas.microsoft.com/office/powerpoint/2010/main" val="449799381"/>
              </p:ext>
            </p:extLst>
          </p:nvPr>
        </p:nvGraphicFramePr>
        <p:xfrm>
          <a:off x="1727287" y="2391931"/>
          <a:ext cx="5231564" cy="2592840"/>
        </p:xfrm>
        <a:graphic>
          <a:graphicData uri="http://schemas.openxmlformats.org/drawingml/2006/table">
            <a:tbl>
              <a:tblPr/>
              <a:tblGrid>
                <a:gridCol w="806796">
                  <a:extLst>
                    <a:ext uri="{9D8B030D-6E8A-4147-A177-3AD203B41FA5}">
                      <a16:colId xmlns="" xmlns:a16="http://schemas.microsoft.com/office/drawing/2014/main" val="2529117650"/>
                    </a:ext>
                  </a:extLst>
                </a:gridCol>
                <a:gridCol w="3072405">
                  <a:extLst>
                    <a:ext uri="{9D8B030D-6E8A-4147-A177-3AD203B41FA5}">
                      <a16:colId xmlns="" xmlns:a16="http://schemas.microsoft.com/office/drawing/2014/main" val="3520290583"/>
                    </a:ext>
                  </a:extLst>
                </a:gridCol>
                <a:gridCol w="1352363">
                  <a:extLst>
                    <a:ext uri="{9D8B030D-6E8A-4147-A177-3AD203B41FA5}">
                      <a16:colId xmlns="" xmlns:a16="http://schemas.microsoft.com/office/drawing/2014/main" val="1639839627"/>
                    </a:ext>
                  </a:extLst>
                </a:gridCol>
              </a:tblGrid>
              <a:tr h="327066">
                <a:tc>
                  <a:txBody>
                    <a:bodyPr/>
                    <a:lstStyle/>
                    <a:p>
                      <a:pPr algn="l" fontAlgn="b"/>
                      <a:endParaRPr lang="en-US" sz="1600" b="0" i="0" u="none" strike="noStrike" dirty="0">
                        <a:solidFill>
                          <a:srgbClr val="000000"/>
                        </a:solidFill>
                        <a:effectLst/>
                        <a:latin typeface="Century Gothic" panose="020B0502020202020204" pitchFamily="34" charset="0"/>
                      </a:endParaRPr>
                    </a:p>
                  </a:txBody>
                  <a:tcPr marL="5858" marR="5858" marT="5858" marB="0" anchor="b">
                    <a:lnL>
                      <a:noFill/>
                    </a:lnL>
                    <a:lnR>
                      <a:noFill/>
                    </a:lnR>
                    <a:lnT>
                      <a:noFill/>
                    </a:lnT>
                    <a:lnB>
                      <a:noFill/>
                    </a:lnB>
                  </a:tcPr>
                </a:tc>
                <a:tc>
                  <a:txBody>
                    <a:bodyPr/>
                    <a:lstStyle/>
                    <a:p>
                      <a:pPr algn="l" fontAlgn="t"/>
                      <a:r>
                        <a:rPr lang="en-US" sz="1600" b="1" i="0" u="none" strike="noStrike" dirty="0">
                          <a:solidFill>
                            <a:srgbClr val="000000"/>
                          </a:solidFill>
                          <a:effectLst/>
                          <a:latin typeface="Century Gothic" panose="020B0502020202020204" pitchFamily="34" charset="0"/>
                        </a:rPr>
                        <a:t> </a:t>
                      </a:r>
                    </a:p>
                  </a:txBody>
                  <a:tcPr marL="5858" marR="5858" marT="5858" marB="0">
                    <a:lnL>
                      <a:noFill/>
                    </a:lnL>
                    <a:lnR>
                      <a:noFill/>
                    </a:lnR>
                    <a:lnT>
                      <a:noFill/>
                    </a:lnT>
                    <a:lnB>
                      <a:noFill/>
                    </a:lnB>
                    <a:solidFill>
                      <a:srgbClr val="FFFFFF"/>
                    </a:solidFill>
                  </a:tcPr>
                </a:tc>
                <a:tc>
                  <a:txBody>
                    <a:bodyPr/>
                    <a:lstStyle/>
                    <a:p>
                      <a:pPr algn="ctr" fontAlgn="t"/>
                      <a:r>
                        <a:rPr lang="en-US" sz="1600" b="1" i="0" u="none" strike="noStrike" dirty="0">
                          <a:solidFill>
                            <a:srgbClr val="000000"/>
                          </a:solidFill>
                          <a:effectLst/>
                          <a:latin typeface="Century Gothic" panose="020B0502020202020204" pitchFamily="34" charset="0"/>
                        </a:rPr>
                        <a:t>ELL</a:t>
                      </a:r>
                    </a:p>
                  </a:txBody>
                  <a:tcPr marL="5858" marR="5858" marT="5858" marB="0">
                    <a:lnL>
                      <a:noFill/>
                    </a:lnL>
                    <a:lnR>
                      <a:noFill/>
                    </a:lnR>
                    <a:lnT>
                      <a:noFill/>
                    </a:lnT>
                    <a:lnB>
                      <a:noFill/>
                    </a:lnB>
                    <a:solidFill>
                      <a:srgbClr val="FFFFFF"/>
                    </a:solidFill>
                  </a:tcPr>
                </a:tc>
                <a:extLst>
                  <a:ext uri="{0D108BD9-81ED-4DB2-BD59-A6C34878D82A}">
                    <a16:rowId xmlns="" xmlns:a16="http://schemas.microsoft.com/office/drawing/2014/main" val="1093334489"/>
                  </a:ext>
                </a:extLst>
              </a:tr>
              <a:tr h="451760">
                <a:tc>
                  <a:txBody>
                    <a:bodyPr/>
                    <a:lstStyle/>
                    <a:p>
                      <a:pPr algn="l" fontAlgn="b"/>
                      <a:endParaRPr lang="en-US" sz="1600" b="0" i="0" u="none" strike="noStrike">
                        <a:solidFill>
                          <a:srgbClr val="000000"/>
                        </a:solidFill>
                        <a:effectLst/>
                        <a:latin typeface="Century Gothic" panose="020B0502020202020204" pitchFamily="34" charset="0"/>
                      </a:endParaRPr>
                    </a:p>
                  </a:txBody>
                  <a:tcPr marL="5858" marR="5858" marT="58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Century Gothic" panose="020B0502020202020204" pitchFamily="34" charset="0"/>
                        </a:rPr>
                        <a:t> </a:t>
                      </a:r>
                    </a:p>
                  </a:txBody>
                  <a:tcPr marL="5858" marR="5858" marT="585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1" i="0" u="none" strike="noStrike" dirty="0">
                          <a:solidFill>
                            <a:srgbClr val="000000"/>
                          </a:solidFill>
                          <a:effectLst/>
                          <a:latin typeface="Century Gothic" panose="020B0502020202020204" pitchFamily="34" charset="0"/>
                        </a:rPr>
                        <a:t>(Current)</a:t>
                      </a:r>
                    </a:p>
                  </a:txBody>
                  <a:tcPr marL="5858" marR="5858" marT="585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41303031"/>
                  </a:ext>
                </a:extLst>
              </a:tr>
              <a:tr h="880332">
                <a:tc rowSpan="3">
                  <a:txBody>
                    <a:bodyPr/>
                    <a:lstStyle/>
                    <a:p>
                      <a:pPr algn="ctr" fontAlgn="ctr"/>
                      <a:r>
                        <a:rPr lang="en-US" sz="1600" b="1" i="0" u="none" strike="noStrike">
                          <a:solidFill>
                            <a:srgbClr val="000000"/>
                          </a:solidFill>
                          <a:effectLst/>
                          <a:latin typeface="Century Gothic" panose="020B0502020202020204" pitchFamily="34" charset="0"/>
                        </a:rPr>
                        <a:t>ELP</a:t>
                      </a:r>
                    </a:p>
                  </a:txBody>
                  <a:tcPr marL="5858" marR="5858" marT="5858"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1600" b="1" i="0" u="none" strike="noStrike" dirty="0">
                          <a:solidFill>
                            <a:srgbClr val="000000"/>
                          </a:solidFill>
                          <a:effectLst/>
                          <a:latin typeface="Century Gothic" panose="020B0502020202020204" pitchFamily="34" charset="0"/>
                        </a:rPr>
                        <a:t>English Learner Language Progress</a:t>
                      </a:r>
                    </a:p>
                  </a:txBody>
                  <a:tcPr marL="5858" marR="5858" marT="585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dirty="0">
                          <a:solidFill>
                            <a:srgbClr val="000000"/>
                          </a:solidFill>
                          <a:effectLst/>
                          <a:latin typeface="Century Gothic" panose="020B0502020202020204" pitchFamily="34" charset="0"/>
                        </a:rPr>
                        <a:t> 42.0%</a:t>
                      </a:r>
                    </a:p>
                  </a:txBody>
                  <a:tcPr marL="5858" marR="5858" marT="585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375133341"/>
                  </a:ext>
                </a:extLst>
              </a:tr>
              <a:tr h="453503">
                <a:tc vMerge="1">
                  <a:txBody>
                    <a:bodyPr/>
                    <a:lstStyle/>
                    <a:p>
                      <a:endParaRPr lang="en-US"/>
                    </a:p>
                  </a:txBody>
                  <a:tcPr/>
                </a:tc>
                <a:tc>
                  <a:txBody>
                    <a:bodyPr/>
                    <a:lstStyle/>
                    <a:p>
                      <a:pPr algn="l" fontAlgn="ctr"/>
                      <a:r>
                        <a:rPr lang="en-US" sz="1600" b="0" i="0" u="none" strike="noStrike">
                          <a:solidFill>
                            <a:srgbClr val="000000"/>
                          </a:solidFill>
                          <a:effectLst/>
                          <a:latin typeface="Century Gothic" panose="020B0502020202020204" pitchFamily="34" charset="0"/>
                        </a:rPr>
                        <a:t>TELPAS Progress Rate Target</a:t>
                      </a:r>
                    </a:p>
                  </a:txBody>
                  <a:tcPr marL="52725" marR="5858" marT="5858"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entury Gothic" panose="020B0502020202020204" pitchFamily="34" charset="0"/>
                        </a:rPr>
                        <a:t>Y</a:t>
                      </a:r>
                    </a:p>
                  </a:txBody>
                  <a:tcPr marL="5858" marR="5858" marT="5858" marB="0" anchor="ctr">
                    <a:lnL>
                      <a:noFill/>
                    </a:lnL>
                    <a:lnR>
                      <a:noFill/>
                    </a:lnR>
                    <a:lnT>
                      <a:noFill/>
                    </a:lnT>
                    <a:lnB>
                      <a:noFill/>
                    </a:lnB>
                    <a:solidFill>
                      <a:schemeClr val="bg1"/>
                    </a:solidFill>
                  </a:tcPr>
                </a:tc>
                <a:extLst>
                  <a:ext uri="{0D108BD9-81ED-4DB2-BD59-A6C34878D82A}">
                    <a16:rowId xmlns="" xmlns:a16="http://schemas.microsoft.com/office/drawing/2014/main" val="629063219"/>
                  </a:ext>
                </a:extLst>
              </a:tr>
              <a:tr h="480179">
                <a:tc vMerge="1">
                  <a:txBody>
                    <a:bodyPr/>
                    <a:lstStyle/>
                    <a:p>
                      <a:endParaRPr lang="en-US"/>
                    </a:p>
                  </a:txBody>
                  <a:tcPr/>
                </a:tc>
                <a:tc>
                  <a:txBody>
                    <a:bodyPr/>
                    <a:lstStyle/>
                    <a:p>
                      <a:pPr algn="l" fontAlgn="ctr"/>
                      <a:r>
                        <a:rPr lang="en-US" sz="1600" b="0" i="0" u="none" strike="noStrike" dirty="0">
                          <a:solidFill>
                            <a:srgbClr val="000000"/>
                          </a:solidFill>
                          <a:effectLst/>
                          <a:latin typeface="Century Gothic" panose="020B0502020202020204" pitchFamily="34" charset="0"/>
                        </a:rPr>
                        <a:t>TELPAS Progress Rate</a:t>
                      </a:r>
                    </a:p>
                  </a:txBody>
                  <a:tcPr marL="52725" marR="5858" marT="585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entury Gothic" panose="020B0502020202020204" pitchFamily="34" charset="0"/>
                        </a:rPr>
                        <a:t>42.0%</a:t>
                      </a:r>
                      <a:endParaRPr lang="en-US" sz="1600" b="0" i="0" u="none" strike="noStrike" dirty="0">
                        <a:solidFill>
                          <a:srgbClr val="000000"/>
                        </a:solidFill>
                        <a:effectLst/>
                        <a:latin typeface="Century Gothic" panose="020B0502020202020204" pitchFamily="34" charset="0"/>
                      </a:endParaRPr>
                    </a:p>
                  </a:txBody>
                  <a:tcPr marL="5858" marR="5858" marT="5858"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168661884"/>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4657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2680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 xmlns:a16="http://schemas.microsoft.com/office/drawing/2014/main" id="{2E439391-FFDD-407B-9AF4-39F016B43EEB}"/>
              </a:ext>
            </a:extLst>
          </p:cNvPr>
          <p:cNvGraphicFramePr>
            <a:graphicFrameLocks noGrp="1"/>
          </p:cNvGraphicFramePr>
          <p:nvPr>
            <p:extLst>
              <p:ext uri="{D42A27DB-BD31-4B8C-83A1-F6EECF244321}">
                <p14:modId xmlns:p14="http://schemas.microsoft.com/office/powerpoint/2010/main" val="1005968015"/>
              </p:ext>
            </p:extLst>
          </p:nvPr>
        </p:nvGraphicFramePr>
        <p:xfrm>
          <a:off x="623805" y="2074855"/>
          <a:ext cx="7530851" cy="3641417"/>
        </p:xfrm>
        <a:graphic>
          <a:graphicData uri="http://schemas.openxmlformats.org/drawingml/2006/table">
            <a:tbl>
              <a:tblPr/>
              <a:tblGrid>
                <a:gridCol w="794027">
                  <a:extLst>
                    <a:ext uri="{9D8B030D-6E8A-4147-A177-3AD203B41FA5}">
                      <a16:colId xmlns="" xmlns:a16="http://schemas.microsoft.com/office/drawing/2014/main" val="2713555159"/>
                    </a:ext>
                  </a:extLst>
                </a:gridCol>
                <a:gridCol w="3560715">
                  <a:extLst>
                    <a:ext uri="{9D8B030D-6E8A-4147-A177-3AD203B41FA5}">
                      <a16:colId xmlns="" xmlns:a16="http://schemas.microsoft.com/office/drawing/2014/main" val="268196554"/>
                    </a:ext>
                  </a:extLst>
                </a:gridCol>
                <a:gridCol w="794027">
                  <a:extLst>
                    <a:ext uri="{9D8B030D-6E8A-4147-A177-3AD203B41FA5}">
                      <a16:colId xmlns="" xmlns:a16="http://schemas.microsoft.com/office/drawing/2014/main" val="2998536867"/>
                    </a:ext>
                  </a:extLst>
                </a:gridCol>
                <a:gridCol w="794027">
                  <a:extLst>
                    <a:ext uri="{9D8B030D-6E8A-4147-A177-3AD203B41FA5}">
                      <a16:colId xmlns="" xmlns:a16="http://schemas.microsoft.com/office/drawing/2014/main" val="1533207734"/>
                    </a:ext>
                  </a:extLst>
                </a:gridCol>
                <a:gridCol w="191739">
                  <a:extLst>
                    <a:ext uri="{9D8B030D-6E8A-4147-A177-3AD203B41FA5}">
                      <a16:colId xmlns="" xmlns:a16="http://schemas.microsoft.com/office/drawing/2014/main" val="3334989001"/>
                    </a:ext>
                  </a:extLst>
                </a:gridCol>
                <a:gridCol w="602288">
                  <a:extLst>
                    <a:ext uri="{9D8B030D-6E8A-4147-A177-3AD203B41FA5}">
                      <a16:colId xmlns="" xmlns:a16="http://schemas.microsoft.com/office/drawing/2014/main" val="1664765118"/>
                    </a:ext>
                  </a:extLst>
                </a:gridCol>
                <a:gridCol w="152772">
                  <a:extLst>
                    <a:ext uri="{9D8B030D-6E8A-4147-A177-3AD203B41FA5}">
                      <a16:colId xmlns="" xmlns:a16="http://schemas.microsoft.com/office/drawing/2014/main" val="3253297844"/>
                    </a:ext>
                  </a:extLst>
                </a:gridCol>
                <a:gridCol w="641256">
                  <a:extLst>
                    <a:ext uri="{9D8B030D-6E8A-4147-A177-3AD203B41FA5}">
                      <a16:colId xmlns="" xmlns:a16="http://schemas.microsoft.com/office/drawing/2014/main" val="1739212382"/>
                    </a:ext>
                  </a:extLst>
                </a:gridCol>
              </a:tblGrid>
              <a:tr h="254844">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4274" marR="4274" marT="4274" marB="0" anchor="b">
                    <a:lnL>
                      <a:noFill/>
                    </a:lnL>
                    <a:lnR>
                      <a:noFill/>
                    </a:lnR>
                    <a:lnT>
                      <a:noFill/>
                    </a:lnT>
                    <a:lnB>
                      <a:noFill/>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tc>
                  <a:txBody>
                    <a:bodyPr/>
                    <a:lstStyle/>
                    <a:p>
                      <a:pPr algn="ctr" fontAlgn="t"/>
                      <a:r>
                        <a:rPr lang="en-US" sz="1200" b="1" i="0" u="none" strike="noStrike">
                          <a:solidFill>
                            <a:srgbClr val="000000"/>
                          </a:solidFill>
                          <a:effectLst/>
                          <a:latin typeface="Century Gothic" panose="020B0502020202020204" pitchFamily="34" charset="0"/>
                        </a:rPr>
                        <a:t>All</a:t>
                      </a:r>
                    </a:p>
                  </a:txBody>
                  <a:tcPr marL="4274" marR="4274" marT="4274" marB="0">
                    <a:lnL>
                      <a:noFill/>
                    </a:lnL>
                    <a:lnR>
                      <a:noFill/>
                    </a:lnR>
                    <a:lnT>
                      <a:noFill/>
                    </a:lnT>
                    <a:lnB>
                      <a:noFill/>
                    </a:lnB>
                    <a:solidFill>
                      <a:srgbClr val="FFFFFF"/>
                    </a:solidFill>
                  </a:tcPr>
                </a:tc>
                <a:tc gridSpan="2">
                  <a:txBody>
                    <a:bodyPr/>
                    <a:lstStyle/>
                    <a:p>
                      <a:pPr algn="ctr" fontAlgn="t"/>
                      <a:r>
                        <a:rPr lang="en-US" sz="1200" b="1" i="0" u="none" strike="noStrike">
                          <a:solidFill>
                            <a:srgbClr val="000000"/>
                          </a:solidFill>
                          <a:effectLst/>
                          <a:latin typeface="Century Gothic" panose="020B0502020202020204" pitchFamily="34" charset="0"/>
                        </a:rPr>
                        <a:t>African</a:t>
                      </a:r>
                    </a:p>
                  </a:txBody>
                  <a:tcPr marL="4274" marR="4274" marT="427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5698" marR="5698" marT="5698" marB="0">
                    <a:lnL>
                      <a:noFill/>
                    </a:lnL>
                    <a:lnR>
                      <a:noFill/>
                    </a:lnR>
                    <a:lnT>
                      <a:noFill/>
                    </a:lnT>
                    <a:lnB>
                      <a:noFill/>
                    </a:lnB>
                    <a:solidFill>
                      <a:srgbClr val="FFFFFF"/>
                    </a:solidFill>
                  </a:tcPr>
                </a:tc>
                <a:tc gridSpan="2">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5698" marR="5698" marT="5698" marB="0">
                    <a:lnL>
                      <a:noFill/>
                    </a:lnL>
                    <a:lnR>
                      <a:noFill/>
                    </a:lnR>
                    <a:lnT>
                      <a:noFill/>
                    </a:lnT>
                    <a:lnB>
                      <a:noFill/>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extLst>
                  <a:ext uri="{0D108BD9-81ED-4DB2-BD59-A6C34878D82A}">
                    <a16:rowId xmlns="" xmlns:a16="http://schemas.microsoft.com/office/drawing/2014/main" val="1233051727"/>
                  </a:ext>
                </a:extLst>
              </a:tr>
              <a:tr h="292382">
                <a:tc>
                  <a:txBody>
                    <a:bodyPr/>
                    <a:lstStyle/>
                    <a:p>
                      <a:pPr algn="l" fontAlgn="b"/>
                      <a:endParaRPr lang="en-US" sz="1200" b="0" i="0" u="none" strike="noStrike">
                        <a:solidFill>
                          <a:srgbClr val="000000"/>
                        </a:solidFill>
                        <a:effectLst/>
                        <a:latin typeface="Century Gothic" panose="020B0502020202020204" pitchFamily="34" charset="0"/>
                      </a:endParaRPr>
                    </a:p>
                  </a:txBody>
                  <a:tcPr marL="4274" marR="4274" marT="42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1" i="0" u="none" strike="noStrike">
                          <a:solidFill>
                            <a:srgbClr val="000000"/>
                          </a:solidFill>
                          <a:effectLst/>
                          <a:latin typeface="Century Gothic" panose="020B0502020202020204" pitchFamily="34" charset="0"/>
                        </a:rPr>
                        <a:t>Students</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200" b="1" i="0" u="none" strike="noStrike">
                          <a:solidFill>
                            <a:srgbClr val="000000"/>
                          </a:solidFill>
                          <a:effectLst/>
                          <a:latin typeface="Century Gothic" panose="020B0502020202020204" pitchFamily="34" charset="0"/>
                        </a:rPr>
                        <a:t>American</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Hispanic</a:t>
                      </a:r>
                    </a:p>
                  </a:txBody>
                  <a:tcPr marL="5698" marR="5698" marT="569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200" b="1" i="0" u="none" strike="noStrike" dirty="0">
                          <a:solidFill>
                            <a:srgbClr val="000000"/>
                          </a:solidFill>
                          <a:effectLst/>
                          <a:latin typeface="Century Gothic" panose="020B0502020202020204" pitchFamily="34" charset="0"/>
                        </a:rPr>
                        <a:t>Hispanic</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White</a:t>
                      </a:r>
                    </a:p>
                  </a:txBody>
                  <a:tcPr marL="5698" marR="5698" marT="569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White</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57517061"/>
                  </a:ext>
                </a:extLst>
              </a:tr>
              <a:tr h="470358">
                <a:tc rowSpan="9">
                  <a:txBody>
                    <a:bodyPr/>
                    <a:lstStyle/>
                    <a:p>
                      <a:pPr algn="ctr" fontAlgn="ctr"/>
                      <a:r>
                        <a:rPr lang="en-US" sz="1200" b="1" i="0" u="none" strike="noStrike">
                          <a:solidFill>
                            <a:srgbClr val="000000"/>
                          </a:solidFill>
                          <a:effectLst/>
                          <a:latin typeface="Century Gothic" panose="020B0502020202020204" pitchFamily="34" charset="0"/>
                        </a:rPr>
                        <a:t>School Quality or Student Success</a:t>
                      </a:r>
                    </a:p>
                  </a:txBody>
                  <a:tcPr marL="4274" marR="4274" marT="4274"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l" fontAlgn="ctr"/>
                      <a:r>
                        <a:rPr lang="en-US" sz="1200" b="1" i="0" u="none" strike="noStrike" dirty="0">
                          <a:solidFill>
                            <a:srgbClr val="000000"/>
                          </a:solidFill>
                          <a:effectLst/>
                          <a:latin typeface="Century Gothic" panose="020B0502020202020204" pitchFamily="34" charset="0"/>
                        </a:rPr>
                        <a:t>College, Career, and Military Readiness Performance Status (High Schools and K</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12)</a:t>
                      </a:r>
                    </a:p>
                  </a:txBody>
                  <a:tcPr marL="38461" marR="4274" marT="4274"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400" b="1" i="0" u="none" strike="noStrike" dirty="0">
                        <a:solidFill>
                          <a:srgbClr val="000000"/>
                        </a:solidFill>
                        <a:effectLst/>
                        <a:latin typeface="Century Gothic" panose="020B0502020202020204" pitchFamily="34" charset="0"/>
                      </a:endParaRPr>
                    </a:p>
                  </a:txBody>
                  <a:tcPr marL="51281" marR="5698" marT="569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907791302"/>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Target </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478070139"/>
                  </a:ext>
                </a:extLst>
              </a:tr>
              <a:tr h="292382">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College, Career, and Military Readiness</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1975898067"/>
                  </a:ext>
                </a:extLst>
              </a:tr>
              <a:tr h="292382">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3559583193"/>
                  </a:ext>
                </a:extLst>
              </a:tr>
              <a:tr h="577159">
                <a:tc vMerge="1">
                  <a:txBody>
                    <a:bodyPr/>
                    <a:lstStyle/>
                    <a:p>
                      <a:endParaRPr lang="en-US"/>
                    </a:p>
                  </a:txBody>
                  <a:tcPr/>
                </a:tc>
                <a:tc gridSpan="7">
                  <a:txBody>
                    <a:bodyPr/>
                    <a:lstStyle/>
                    <a:p>
                      <a:pPr algn="l" fontAlgn="ctr"/>
                      <a:r>
                        <a:rPr lang="en-US" sz="1200" b="1" i="0" u="none" strike="noStrike" dirty="0">
                          <a:solidFill>
                            <a:srgbClr val="000000"/>
                          </a:solidFill>
                          <a:effectLst/>
                          <a:latin typeface="Century Gothic" panose="020B0502020202020204" pitchFamily="34" charset="0"/>
                        </a:rPr>
                        <a:t>STAAR Grade 3</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8 Reading and Mathematics Performance (at or above Meets Grade Level Standard) (Elementary and Middle Schools)</a:t>
                      </a:r>
                    </a:p>
                  </a:txBody>
                  <a:tcPr marL="38461" marR="4274" marT="4274"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400" b="1" i="0" u="none" strike="noStrike">
                        <a:solidFill>
                          <a:srgbClr val="000000"/>
                        </a:solidFill>
                        <a:effectLst/>
                        <a:latin typeface="Century Gothic" panose="020B0502020202020204" pitchFamily="34" charset="0"/>
                      </a:endParaRPr>
                    </a:p>
                  </a:txBody>
                  <a:tcPr marL="51281" marR="5698" marT="5698" marB="0" anchor="ctr">
                    <a:lnL>
                      <a:noFill/>
                    </a:lnL>
                    <a:lnR>
                      <a:noFill/>
                    </a:lnR>
                    <a:lnT>
                      <a:noFill/>
                    </a:lnT>
                    <a:lnB>
                      <a:noFill/>
                    </a:lnB>
                    <a:solidFill>
                      <a:srgbClr val="FFFFFF"/>
                    </a:solidFill>
                  </a:tcPr>
                </a:tc>
                <a:extLst>
                  <a:ext uri="{0D108BD9-81ED-4DB2-BD59-A6C34878D82A}">
                    <a16:rowId xmlns="" xmlns:a16="http://schemas.microsoft.com/office/drawing/2014/main" val="2983874392"/>
                  </a:ext>
                </a:extLst>
              </a:tr>
              <a:tr h="292382">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Target </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1721562559"/>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Reading</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76938413"/>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Mathematics</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 xmlns:a16="http://schemas.microsoft.com/office/drawing/2014/main" val="2822691671"/>
                  </a:ext>
                </a:extLst>
              </a:tr>
              <a:tr h="292382">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7957384"/>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55981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76666" y="57399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pic>
        <p:nvPicPr>
          <p:cNvPr id="7" name="Picture 6" descr="A screenshot of a cell phone&#10;&#10;Description generated with high confidence">
            <a:extLst>
              <a:ext uri="{FF2B5EF4-FFF2-40B4-BE49-F238E27FC236}">
                <a16:creationId xmlns="" xmlns:a16="http://schemas.microsoft.com/office/drawing/2014/main" id="{51FA4D67-0060-47EA-85D8-051A34418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69" r="45318" b="191"/>
          <a:stretch/>
        </p:blipFill>
        <p:spPr>
          <a:xfrm>
            <a:off x="302963" y="1889926"/>
            <a:ext cx="6179992" cy="3131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 xmlns:a16="http://schemas.microsoft.com/office/drawing/2014/main" id="{E0BFE6CE-57F8-4003-8B51-8FF8A812F1F6}"/>
              </a:ext>
            </a:extLst>
          </p:cNvPr>
          <p:cNvSpPr txBox="1"/>
          <p:nvPr/>
        </p:nvSpPr>
        <p:spPr>
          <a:xfrm>
            <a:off x="6792827" y="1889926"/>
            <a:ext cx="2073805" cy="3665106"/>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Should we determine targeted schools based on overall student group performance, overall performance by indicator, or by each student group and each indicator?</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90959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5719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sp>
        <p:nvSpPr>
          <p:cNvPr id="36" name="Title 1"/>
          <p:cNvSpPr txBox="1">
            <a:spLocks/>
          </p:cNvSpPr>
          <p:nvPr/>
        </p:nvSpPr>
        <p:spPr>
          <a:xfrm>
            <a:off x="586452" y="2436478"/>
            <a:ext cx="2235674" cy="27306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endParaRPr lang="en-US" sz="1350" dirty="0">
              <a:solidFill>
                <a:schemeClr val="tx1"/>
              </a:solidFill>
              <a:latin typeface="Century Gothic" panose="020B0502020202020204" pitchFamily="34" charset="0"/>
              <a:ea typeface="+mn-ea"/>
              <a:cs typeface="Calibri" charset="0"/>
            </a:endParaRPr>
          </a:p>
        </p:txBody>
      </p:sp>
      <p:sp>
        <p:nvSpPr>
          <p:cNvPr id="7" name="TextBox 6">
            <a:extLst>
              <a:ext uri="{FF2B5EF4-FFF2-40B4-BE49-F238E27FC236}">
                <a16:creationId xmlns="" xmlns:a16="http://schemas.microsoft.com/office/drawing/2014/main" id="{F00D593A-3EAB-464F-B979-BA7BF1C29677}"/>
              </a:ext>
            </a:extLst>
          </p:cNvPr>
          <p:cNvSpPr txBox="1"/>
          <p:nvPr/>
        </p:nvSpPr>
        <p:spPr>
          <a:xfrm>
            <a:off x="586451" y="1821205"/>
            <a:ext cx="8381085" cy="2151871"/>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Identification of Schools: Targeted Support and Improvement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Three consecutive years of missing a target in the same student group on the same indicator</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Summer 2019 based on 2017, 2018, and 2019 data</a:t>
            </a:r>
          </a:p>
          <a:p>
            <a:endParaRPr lang="en-US" sz="1600" dirty="0"/>
          </a:p>
        </p:txBody>
      </p:sp>
      <p:graphicFrame>
        <p:nvGraphicFramePr>
          <p:cNvPr id="2" name="Table 1">
            <a:extLst>
              <a:ext uri="{FF2B5EF4-FFF2-40B4-BE49-F238E27FC236}">
                <a16:creationId xmlns="" xmlns:a16="http://schemas.microsoft.com/office/drawing/2014/main" id="{B415B0C5-79D0-4AD4-97FC-C6476D8DB6E6}"/>
              </a:ext>
            </a:extLst>
          </p:cNvPr>
          <p:cNvGraphicFramePr>
            <a:graphicFrameLocks noGrp="1"/>
          </p:cNvGraphicFramePr>
          <p:nvPr>
            <p:extLst>
              <p:ext uri="{D42A27DB-BD31-4B8C-83A1-F6EECF244321}">
                <p14:modId xmlns:p14="http://schemas.microsoft.com/office/powerpoint/2010/main" val="161816212"/>
              </p:ext>
            </p:extLst>
          </p:nvPr>
        </p:nvGraphicFramePr>
        <p:xfrm>
          <a:off x="586450" y="3801786"/>
          <a:ext cx="8023586" cy="2545989"/>
        </p:xfrm>
        <a:graphic>
          <a:graphicData uri="http://schemas.openxmlformats.org/drawingml/2006/table">
            <a:tbl>
              <a:tblPr/>
              <a:tblGrid>
                <a:gridCol w="644246">
                  <a:extLst>
                    <a:ext uri="{9D8B030D-6E8A-4147-A177-3AD203B41FA5}">
                      <a16:colId xmlns="" xmlns:a16="http://schemas.microsoft.com/office/drawing/2014/main" val="1113711440"/>
                    </a:ext>
                  </a:extLst>
                </a:gridCol>
                <a:gridCol w="4444199">
                  <a:extLst>
                    <a:ext uri="{9D8B030D-6E8A-4147-A177-3AD203B41FA5}">
                      <a16:colId xmlns="" xmlns:a16="http://schemas.microsoft.com/office/drawing/2014/main" val="374017422"/>
                    </a:ext>
                  </a:extLst>
                </a:gridCol>
                <a:gridCol w="194182">
                  <a:extLst>
                    <a:ext uri="{9D8B030D-6E8A-4147-A177-3AD203B41FA5}">
                      <a16:colId xmlns="" xmlns:a16="http://schemas.microsoft.com/office/drawing/2014/main" val="4212363173"/>
                    </a:ext>
                  </a:extLst>
                </a:gridCol>
                <a:gridCol w="265223">
                  <a:extLst>
                    <a:ext uri="{9D8B030D-6E8A-4147-A177-3AD203B41FA5}">
                      <a16:colId xmlns="" xmlns:a16="http://schemas.microsoft.com/office/drawing/2014/main" val="3718274213"/>
                    </a:ext>
                  </a:extLst>
                </a:gridCol>
                <a:gridCol w="242638">
                  <a:extLst>
                    <a:ext uri="{9D8B030D-6E8A-4147-A177-3AD203B41FA5}">
                      <a16:colId xmlns="" xmlns:a16="http://schemas.microsoft.com/office/drawing/2014/main" val="3152146117"/>
                    </a:ext>
                  </a:extLst>
                </a:gridCol>
                <a:gridCol w="376296">
                  <a:extLst>
                    <a:ext uri="{9D8B030D-6E8A-4147-A177-3AD203B41FA5}">
                      <a16:colId xmlns="" xmlns:a16="http://schemas.microsoft.com/office/drawing/2014/main" val="138616134"/>
                    </a:ext>
                  </a:extLst>
                </a:gridCol>
                <a:gridCol w="534867">
                  <a:extLst>
                    <a:ext uri="{9D8B030D-6E8A-4147-A177-3AD203B41FA5}">
                      <a16:colId xmlns="" xmlns:a16="http://schemas.microsoft.com/office/drawing/2014/main" val="1498367306"/>
                    </a:ext>
                  </a:extLst>
                </a:gridCol>
                <a:gridCol w="84067">
                  <a:extLst>
                    <a:ext uri="{9D8B030D-6E8A-4147-A177-3AD203B41FA5}">
                      <a16:colId xmlns="" xmlns:a16="http://schemas.microsoft.com/office/drawing/2014/main" val="2004356193"/>
                    </a:ext>
                  </a:extLst>
                </a:gridCol>
                <a:gridCol w="618934">
                  <a:extLst>
                    <a:ext uri="{9D8B030D-6E8A-4147-A177-3AD203B41FA5}">
                      <a16:colId xmlns="" xmlns:a16="http://schemas.microsoft.com/office/drawing/2014/main" val="407771005"/>
                    </a:ext>
                  </a:extLst>
                </a:gridCol>
                <a:gridCol w="618934">
                  <a:extLst>
                    <a:ext uri="{9D8B030D-6E8A-4147-A177-3AD203B41FA5}">
                      <a16:colId xmlns="" xmlns:a16="http://schemas.microsoft.com/office/drawing/2014/main" val="4118096864"/>
                    </a:ext>
                  </a:extLst>
                </a:gridCol>
              </a:tblGrid>
              <a:tr h="93374">
                <a:tc>
                  <a:txBody>
                    <a:bodyPr/>
                    <a:lstStyle/>
                    <a:p>
                      <a:pPr algn="l" fontAlgn="b"/>
                      <a:r>
                        <a:rPr lang="en-US" sz="600" b="0" i="0" u="none" strike="noStrike" dirty="0">
                          <a:solidFill>
                            <a:srgbClr val="000000"/>
                          </a:solidFill>
                          <a:effectLst/>
                          <a:latin typeface="Century Gothic" panose="020B0502020202020204" pitchFamily="34" charset="0"/>
                        </a:rPr>
                        <a:t>z</a:t>
                      </a:r>
                    </a:p>
                  </a:txBody>
                  <a:tcPr marL="1934" marR="1934" marT="1934" marB="0" anchor="b">
                    <a:lnL>
                      <a:noFill/>
                    </a:lnL>
                    <a:lnR>
                      <a:noFill/>
                    </a:lnR>
                    <a:lnT>
                      <a:noFill/>
                    </a:lnT>
                    <a:lnB>
                      <a:noFill/>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3">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endParaRPr lang="en-US"/>
                    </a:p>
                  </a:txBody>
                  <a:tcPr/>
                </a:tc>
                <a:tc hMerge="1">
                  <a:txBody>
                    <a:bodyPr/>
                    <a:lstStyle/>
                    <a:p>
                      <a:pPr algn="ctr" fontAlgn="t"/>
                      <a:r>
                        <a:rPr lang="en-US" sz="1400" b="1" i="0" u="none" strike="noStrike" dirty="0">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 xmlns:a16="http://schemas.microsoft.com/office/drawing/2014/main" val="1739159101"/>
                  </a:ext>
                </a:extLst>
              </a:tr>
              <a:tr h="93374">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3">
                  <a:txBody>
                    <a:bodyPr/>
                    <a:lstStyle/>
                    <a:p>
                      <a:pPr algn="ctr" fontAlgn="t"/>
                      <a:r>
                        <a:rPr lang="en-US" sz="600" b="1" i="0" u="none" strike="noStrike" dirty="0">
                          <a:solidFill>
                            <a:srgbClr val="000000"/>
                          </a:solidFill>
                          <a:effectLst/>
                          <a:latin typeface="Century Gothic" panose="020B0502020202020204" pitchFamily="34" charset="0"/>
                        </a:rPr>
                        <a:t>All</a:t>
                      </a:r>
                    </a:p>
                  </a:txBody>
                  <a:tcPr marL="1934" marR="1934" marT="1934" marB="0">
                    <a:lnL>
                      <a:noFill/>
                    </a:lnL>
                    <a:lnR>
                      <a:noFill/>
                    </a:lnR>
                    <a:lnT>
                      <a:noFill/>
                    </a:lnT>
                    <a:lnB>
                      <a:noFill/>
                    </a:lnB>
                    <a:solidFill>
                      <a:srgbClr val="FFFFFF"/>
                    </a:solidFill>
                  </a:tcPr>
                </a:tc>
                <a:tc hMerge="1">
                  <a:txBody>
                    <a:bodyPr/>
                    <a:lstStyle/>
                    <a:p>
                      <a:endParaRPr lang="en-US"/>
                    </a:p>
                  </a:txBody>
                  <a:tcPr/>
                </a:tc>
                <a:tc hMerge="1">
                  <a:txBody>
                    <a:bodyPr/>
                    <a:lstStyle/>
                    <a:p>
                      <a:pPr algn="ctr" fontAlgn="t"/>
                      <a:r>
                        <a:rPr lang="en-US" sz="1400" b="1" i="0" u="none" strike="noStrike" dirty="0">
                          <a:solidFill>
                            <a:srgbClr val="000000"/>
                          </a:solidFill>
                          <a:effectLst/>
                          <a:latin typeface="Century Gothic" panose="020B0502020202020204" pitchFamily="34" charset="0"/>
                        </a:rPr>
                        <a:t>All</a:t>
                      </a: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African</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African</a:t>
                      </a: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 xmlns:a16="http://schemas.microsoft.com/office/drawing/2014/main" val="1061817370"/>
                  </a:ext>
                </a:extLst>
              </a:tr>
              <a:tr h="93374">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t"/>
                      <a:r>
                        <a:rPr lang="en-US" sz="600" b="1" i="0" u="none" strike="noStrike" dirty="0">
                          <a:solidFill>
                            <a:srgbClr val="000000"/>
                          </a:solidFill>
                          <a:effectLst/>
                          <a:latin typeface="Century Gothic" panose="020B0502020202020204" pitchFamily="34" charset="0"/>
                        </a:rPr>
                        <a:t>Students</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t"/>
                      <a:r>
                        <a:rPr lang="en-US" sz="1400" b="1" i="0" u="none" strike="noStrike">
                          <a:solidFill>
                            <a:srgbClr val="000000"/>
                          </a:solidFill>
                          <a:effectLst/>
                          <a:latin typeface="Century Gothic" panose="020B0502020202020204" pitchFamily="34" charset="0"/>
                        </a:rPr>
                        <a:t>Students</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600" b="1" i="0" u="none" strike="noStrike" dirty="0">
                          <a:solidFill>
                            <a:srgbClr val="000000"/>
                          </a:solidFill>
                          <a:effectLst/>
                          <a:latin typeface="Century Gothic" panose="020B0502020202020204" pitchFamily="34" charset="0"/>
                        </a:rPr>
                        <a:t>American</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American</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Hispanic</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Hispanic</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b="1" i="0" u="none" strike="noStrike" dirty="0">
                          <a:solidFill>
                            <a:srgbClr val="000000"/>
                          </a:solidFill>
                          <a:effectLst/>
                          <a:latin typeface="Century Gothic" panose="020B0502020202020204" pitchFamily="34" charset="0"/>
                        </a:rPr>
                        <a:t>White</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76574149"/>
                  </a:ext>
                </a:extLst>
              </a:tr>
              <a:tr h="93374">
                <a:tc rowSpan="19">
                  <a:txBody>
                    <a:bodyPr/>
                    <a:lstStyle/>
                    <a:p>
                      <a:pPr algn="ctr" fontAlgn="ctr"/>
                      <a:r>
                        <a:rPr lang="en-US" sz="600" b="1" i="0" u="none" strike="noStrike" dirty="0">
                          <a:solidFill>
                            <a:srgbClr val="000000"/>
                          </a:solidFill>
                          <a:effectLst/>
                          <a:latin typeface="Century Gothic" panose="020B0502020202020204" pitchFamily="34" charset="0"/>
                        </a:rPr>
                        <a:t>Targeted Campus Determination</a:t>
                      </a:r>
                    </a:p>
                  </a:txBody>
                  <a:tcPr marL="1934" marR="1934" marT="1934" marB="0" vert="vert27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E699"/>
                    </a:solidFill>
                  </a:tcPr>
                </a:tc>
                <a:tc>
                  <a:txBody>
                    <a:bodyPr/>
                    <a:lstStyle/>
                    <a:p>
                      <a:pPr algn="l" fontAlgn="t"/>
                      <a:r>
                        <a:rPr lang="en-US" sz="600" b="1" i="0" u="none" strike="noStrike" dirty="0">
                          <a:solidFill>
                            <a:srgbClr val="000000"/>
                          </a:solidFill>
                          <a:effectLst/>
                          <a:latin typeface="Century Gothic" panose="020B0502020202020204" pitchFamily="34" charset="0"/>
                        </a:rPr>
                        <a:t>Multi-Year Performance Status</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pPr algn="l" fontAlgn="t"/>
                      <a:r>
                        <a:rPr lang="en-US" sz="1400" b="1" i="0" u="none" strike="noStrike" dirty="0">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2164849983"/>
                  </a:ext>
                </a:extLst>
              </a:tr>
              <a:tr h="93374">
                <a:tc vMerge="1">
                  <a:txBody>
                    <a:bodyPr/>
                    <a:lstStyle/>
                    <a:p>
                      <a:endParaRPr lang="en-US"/>
                    </a:p>
                  </a:txBody>
                  <a:tcPr/>
                </a:tc>
                <a:tc gridSpan="4">
                  <a:txBody>
                    <a:bodyPr/>
                    <a:lstStyle/>
                    <a:p>
                      <a:pPr algn="l" fontAlgn="ctr"/>
                      <a:r>
                        <a:rPr lang="en-US" sz="600" b="0" i="0" u="none" strike="noStrike" dirty="0">
                          <a:solidFill>
                            <a:srgbClr val="000000"/>
                          </a:solidFill>
                          <a:effectLst/>
                          <a:latin typeface="Century Gothic" panose="020B0502020202020204" pitchFamily="34" charset="0"/>
                        </a:rPr>
                        <a:t>Consecutive Years Missing Performance Target</a:t>
                      </a:r>
                    </a:p>
                  </a:txBody>
                  <a:tcPr marL="17406" marR="1934" marT="1934" marB="0" anchor="ctr">
                    <a:lnL>
                      <a:noFill/>
                    </a:lnL>
                    <a:lnR>
                      <a:noFill/>
                    </a:lnR>
                    <a:lnT>
                      <a:noFill/>
                    </a:lnT>
                    <a:lnB>
                      <a:noFill/>
                    </a:lnB>
                    <a:solidFill>
                      <a:srgbClr val="FFFFFF"/>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2397769619"/>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Reading</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489166132"/>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Mathematics</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957741690"/>
                  </a:ext>
                </a:extLst>
              </a:tr>
              <a:tr h="93374">
                <a:tc vMerge="1">
                  <a:txBody>
                    <a:bodyPr/>
                    <a:lstStyle/>
                    <a:p>
                      <a:endParaRPr lang="en-US"/>
                    </a:p>
                  </a:txBody>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dirty="0">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dirty="0">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 xmlns:a16="http://schemas.microsoft.com/office/drawing/2014/main" val="978670120"/>
                  </a:ext>
                </a:extLst>
              </a:tr>
              <a:tr h="93374">
                <a:tc vMerge="1">
                  <a:txBody>
                    <a:bodyPr/>
                    <a:lstStyle/>
                    <a:p>
                      <a:endParaRPr lang="en-US"/>
                    </a:p>
                  </a:txBody>
                  <a:tcPr/>
                </a:tc>
                <a:tc gridSpan="2">
                  <a:txBody>
                    <a:bodyPr/>
                    <a:lstStyle/>
                    <a:p>
                      <a:pPr algn="l" fontAlgn="t"/>
                      <a:r>
                        <a:rPr lang="en-US" sz="600" b="1" i="0" u="none" strike="noStrike">
                          <a:solidFill>
                            <a:srgbClr val="000000"/>
                          </a:solidFill>
                          <a:effectLst/>
                          <a:latin typeface="Century Gothic" panose="020B0502020202020204" pitchFamily="34" charset="0"/>
                        </a:rPr>
                        <a:t>Multi-Year Growth Status </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 xmlns:a16="http://schemas.microsoft.com/office/drawing/2014/main" val="2776972402"/>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Consecutive Years Missing Growth Target</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755844747"/>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Reading</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802237822"/>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Mathematics</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655162194"/>
                  </a:ext>
                </a:extLst>
              </a:tr>
              <a:tr h="93374">
                <a:tc vMerge="1">
                  <a:txBody>
                    <a:bodyPr/>
                    <a:lstStyle/>
                    <a:p>
                      <a:endParaRPr lang="en-US"/>
                    </a:p>
                  </a:txBody>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 xmlns:a16="http://schemas.microsoft.com/office/drawing/2014/main" val="3517941501"/>
                  </a:ext>
                </a:extLst>
              </a:tr>
              <a:tr h="93374">
                <a:tc vMerge="1">
                  <a:txBody>
                    <a:bodyPr/>
                    <a:lstStyle/>
                    <a:p>
                      <a:endParaRPr lang="en-US"/>
                    </a:p>
                  </a:txBody>
                  <a:tcPr/>
                </a:tc>
                <a:tc gridSpan="2">
                  <a:txBody>
                    <a:bodyPr/>
                    <a:lstStyle/>
                    <a:p>
                      <a:pPr algn="l" fontAlgn="t"/>
                      <a:r>
                        <a:rPr lang="en-US" sz="600" b="1" i="0" u="none" strike="noStrike" dirty="0">
                          <a:solidFill>
                            <a:srgbClr val="000000"/>
                          </a:solidFill>
                          <a:effectLst/>
                          <a:latin typeface="Century Gothic" panose="020B0502020202020204" pitchFamily="34" charset="0"/>
                        </a:rPr>
                        <a:t>Multi-Year Graduation Status</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 xmlns:a16="http://schemas.microsoft.com/office/drawing/2014/main" val="921727005"/>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Consecutive Years Missing Graduation Target</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2433890866"/>
                  </a:ext>
                </a:extLst>
              </a:tr>
              <a:tr h="16874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1139098509"/>
                  </a:ext>
                </a:extLst>
              </a:tr>
              <a:tr h="102404">
                <a:tc vMerge="1">
                  <a:txBody>
                    <a:bodyPr/>
                    <a:lstStyle/>
                    <a:p>
                      <a:endParaRPr lang="en-US"/>
                    </a:p>
                  </a:txBody>
                  <a:tcPr/>
                </a:tc>
                <a:tc gridSpan="3">
                  <a:txBody>
                    <a:bodyPr/>
                    <a:lstStyle/>
                    <a:p>
                      <a:pPr algn="l" fontAlgn="ctr"/>
                      <a:r>
                        <a:rPr lang="en-US" sz="600" b="1" i="0" u="none" strike="noStrike" dirty="0">
                          <a:solidFill>
                            <a:srgbClr val="000000"/>
                          </a:solidFill>
                          <a:effectLst/>
                          <a:latin typeface="Century Gothic" panose="020B0502020202020204" pitchFamily="34" charset="0"/>
                        </a:rPr>
                        <a:t>Multi-Year English Learner Language Proficiency Status</a:t>
                      </a:r>
                      <a:endParaRPr lang="en-US" sz="600" b="0" i="0" u="none" strike="noStrike" dirty="0">
                        <a:solidFill>
                          <a:srgbClr val="000000"/>
                        </a:solidFill>
                        <a:effectLst/>
                        <a:latin typeface="Century Gothic" panose="020B0502020202020204" pitchFamily="34" charset="0"/>
                      </a:endParaRPr>
                    </a:p>
                  </a:txBody>
                  <a:tcPr marL="1934" marR="1934" marT="1934" marB="0">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ct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ctr" fontAlgn="ct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gridSpan="2">
                  <a:txBody>
                    <a:bodyPr/>
                    <a:lstStyle/>
                    <a:p>
                      <a:pPr algn="ctr" fontAlgn="ctr"/>
                      <a:r>
                        <a:rPr lang="en-US" sz="600" b="1" i="0" u="none" strike="noStrike" dirty="0">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ctr" fontAlgn="ctr"/>
                      <a:r>
                        <a:rPr lang="en-US" sz="600" b="1" i="0" u="none" strike="noStrike" dirty="0">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extLst>
                  <a:ext uri="{0D108BD9-81ED-4DB2-BD59-A6C34878D82A}">
                    <a16:rowId xmlns="" xmlns:a16="http://schemas.microsoft.com/office/drawing/2014/main" val="2720952502"/>
                  </a:ext>
                </a:extLst>
              </a:tr>
              <a:tr h="93374">
                <a:tc vMerge="1">
                  <a:txBody>
                    <a:bodyPr/>
                    <a:lstStyle/>
                    <a:p>
                      <a:endParaRPr lang="en-US"/>
                    </a:p>
                  </a:txBody>
                  <a:tcPr>
                    <a:lnT w="12700" cap="flat" cmpd="sng" algn="ctr">
                      <a:solidFill>
                        <a:srgbClr val="000000"/>
                      </a:solidFill>
                      <a:prstDash val="solid"/>
                      <a:round/>
                      <a:headEnd type="none" w="med" len="med"/>
                      <a:tailEnd type="none" w="med" len="med"/>
                    </a:lnT>
                  </a:tcPr>
                </a:tc>
                <a:tc gridSpan="3">
                  <a:txBody>
                    <a:bodyPr/>
                    <a:lstStyle/>
                    <a:p>
                      <a:pPr algn="l" fontAlgn="ctr"/>
                      <a:r>
                        <a:rPr lang="en-US" sz="600" b="0" i="0" u="none" strike="noStrike" dirty="0">
                          <a:solidFill>
                            <a:srgbClr val="000000"/>
                          </a:solidFill>
                          <a:effectLst/>
                          <a:latin typeface="Century Gothic" panose="020B0502020202020204" pitchFamily="34" charset="0"/>
                        </a:rPr>
                        <a:t> </a:t>
                      </a:r>
                    </a:p>
                  </a:txBody>
                  <a:tcPr marL="17406" marR="1934" marT="1934" marB="0" anchor="ctr">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2729372989"/>
                  </a:ext>
                </a:extLst>
              </a:tr>
              <a:tr h="93374">
                <a:tc vMerge="1">
                  <a:txBody>
                    <a:bodyPr/>
                    <a:lstStyle/>
                    <a:p>
                      <a:endParaRPr lang="en-US"/>
                    </a:p>
                  </a:txBody>
                  <a:tcPr/>
                </a:tc>
                <a:tc gridSpan="3">
                  <a:txBody>
                    <a:bodyPr/>
                    <a:lstStyle/>
                    <a:p>
                      <a:pPr algn="l" fontAlgn="t"/>
                      <a:r>
                        <a:rPr lang="en-US" sz="600" b="1" i="0" u="none" strike="noStrike" dirty="0">
                          <a:solidFill>
                            <a:srgbClr val="000000"/>
                          </a:solidFill>
                          <a:effectLst/>
                          <a:latin typeface="Century Gothic" panose="020B0502020202020204" pitchFamily="34" charset="0"/>
                        </a:rPr>
                        <a:t>Multi-Year Student Success Status</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 xmlns:a16="http://schemas.microsoft.com/office/drawing/2014/main" val="2018080924"/>
                  </a:ext>
                </a:extLst>
              </a:tr>
              <a:tr h="93374">
                <a:tc vMerge="1">
                  <a:txBody>
                    <a:bodyPr/>
                    <a:lstStyle/>
                    <a:p>
                      <a:endParaRPr lang="en-US"/>
                    </a:p>
                  </a:txBody>
                  <a:tcPr/>
                </a:tc>
                <a:tc gridSpan="5">
                  <a:txBody>
                    <a:bodyPr/>
                    <a:lstStyle/>
                    <a:p>
                      <a:pPr algn="l" fontAlgn="ctr"/>
                      <a:r>
                        <a:rPr lang="en-US" sz="600" b="0" i="0" u="none" strike="noStrike" dirty="0">
                          <a:solidFill>
                            <a:srgbClr val="000000"/>
                          </a:solidFill>
                          <a:effectLst/>
                          <a:latin typeface="Century Gothic" panose="020B0502020202020204" pitchFamily="34" charset="0"/>
                        </a:rPr>
                        <a:t>Consecutive Years Missing Performance Target</a:t>
                      </a:r>
                    </a:p>
                  </a:txBody>
                  <a:tcPr marL="17406"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3204644421"/>
                  </a:ext>
                </a:extLst>
              </a:tr>
              <a:tr h="93374">
                <a:tc vMerge="1">
                  <a:txBody>
                    <a:bodyPr/>
                    <a:lstStyle/>
                    <a:p>
                      <a:endParaRPr lang="en-US"/>
                    </a:p>
                  </a:txBody>
                  <a:tcPr/>
                </a:tc>
                <a:tc gridSpan="3">
                  <a:txBody>
                    <a:bodyPr/>
                    <a:lstStyle/>
                    <a:p>
                      <a:pPr algn="l" fontAlgn="ctr"/>
                      <a:r>
                        <a:rPr lang="en-US" sz="600" b="0" i="0" u="none" strike="noStrike" dirty="0">
                          <a:solidFill>
                            <a:srgbClr val="000000"/>
                          </a:solidFill>
                          <a:effectLst/>
                          <a:latin typeface="Century Gothic" panose="020B0502020202020204" pitchFamily="34" charset="0"/>
                        </a:rPr>
                        <a:t> </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627428136"/>
                  </a:ext>
                </a:extLst>
              </a:tr>
              <a:tr h="127239">
                <a:tc vMerge="1">
                  <a:txBody>
                    <a:bodyPr/>
                    <a:lstStyle/>
                    <a:p>
                      <a:endParaRPr lang="en-US"/>
                    </a:p>
                  </a:txBody>
                  <a:tcPr/>
                </a:tc>
                <a:tc gridSpan="9">
                  <a:txBody>
                    <a:bodyPr/>
                    <a:lstStyle/>
                    <a:p>
                      <a:pPr algn="l" fontAlgn="b"/>
                      <a:r>
                        <a:rPr lang="en-US" sz="600" b="0" i="0" u="none" strike="noStrike" dirty="0">
                          <a:solidFill>
                            <a:srgbClr val="000000"/>
                          </a:solidFill>
                          <a:effectLst/>
                          <a:latin typeface="Century Gothic" panose="020B0502020202020204" pitchFamily="34" charset="0"/>
                        </a:rPr>
                        <a:t>STAAR Grade 3- 8 Reading and Mathematics Performance (at or above Meets Grade Level Standard) (Elementary and Middle Schools)</a:t>
                      </a:r>
                    </a:p>
                  </a:txBody>
                  <a:tcPr marL="17406" marR="1934" marT="1934"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174432158"/>
                  </a:ext>
                </a:extLst>
              </a:tr>
              <a:tr h="93374">
                <a:tc rowSpan="4">
                  <a:txBody>
                    <a:bodyPr/>
                    <a:lstStyle/>
                    <a:p>
                      <a:endParaRPr lang="en-US" sz="1400" dirty="0"/>
                    </a:p>
                  </a:txBody>
                  <a:tcPr marL="68580" marR="68580" marT="34290" marB="3429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gridSpan="9">
                  <a:txBody>
                    <a:bodyPr/>
                    <a:lstStyle/>
                    <a:p>
                      <a:pPr algn="l" fontAlgn="b"/>
                      <a:r>
                        <a:rPr lang="en-US" sz="600" b="0" i="0" u="none" strike="noStrike" dirty="0">
                          <a:solidFill>
                            <a:srgbClr val="000000"/>
                          </a:solidFill>
                          <a:effectLst/>
                          <a:latin typeface="Century Gothic" panose="020B0502020202020204" pitchFamily="34" charset="0"/>
                        </a:rPr>
                        <a:t>Mathematics</a:t>
                      </a:r>
                    </a:p>
                  </a:txBody>
                  <a:tcPr marL="52218" marR="1934" marT="1934" marB="0" anchor="b">
                    <a:lnL w="12700" cmpd="sng">
                      <a:noFill/>
                      <a:prstDash val="solid"/>
                    </a:lnL>
                    <a:lnR>
                      <a:noFill/>
                    </a:lnR>
                    <a:lnT>
                      <a:noFill/>
                    </a:lnT>
                    <a:lnB>
                      <a:noFill/>
                    </a:lnB>
                  </a:tcPr>
                </a:tc>
                <a:tc hMerge="1">
                  <a:txBody>
                    <a:bodyPr/>
                    <a:lstStyle/>
                    <a:p>
                      <a:pPr algn="ctr" fontAlgn="b"/>
                      <a:r>
                        <a:rPr lang="en-US" sz="800" b="0" i="0" u="none" strike="noStrike" dirty="0">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b"/>
                      <a:r>
                        <a:rPr lang="en-US" sz="800" b="0" i="0" u="none" strike="noStrike">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extLst>
                  <a:ext uri="{0D108BD9-81ED-4DB2-BD59-A6C34878D82A}">
                    <a16:rowId xmlns="" xmlns:a16="http://schemas.microsoft.com/office/drawing/2014/main" val="3218039292"/>
                  </a:ext>
                </a:extLst>
              </a:tr>
              <a:tr h="93374">
                <a:tc vMerge="1">
                  <a:txBody>
                    <a:bodyPr/>
                    <a:lstStyle/>
                    <a:p>
                      <a:endParaRPr lang="en-US"/>
                    </a:p>
                  </a:txBody>
                  <a:tcPr/>
                </a:tc>
                <a:tc gridSpan="2">
                  <a:txBody>
                    <a:bodyPr/>
                    <a:lstStyle/>
                    <a:p>
                      <a:pPr algn="l" fontAlgn="b"/>
                      <a:r>
                        <a:rPr lang="en-US" sz="600" b="0" i="0" u="none" strike="noStrike">
                          <a:solidFill>
                            <a:srgbClr val="000000"/>
                          </a:solidFill>
                          <a:effectLst/>
                          <a:latin typeface="Century Gothic" panose="020B0502020202020204" pitchFamily="34" charset="0"/>
                        </a:rPr>
                        <a:t>Reading</a:t>
                      </a:r>
                      <a:endParaRPr lang="en-US" sz="600" b="0" i="0" u="none" strike="noStrike" dirty="0">
                        <a:solidFill>
                          <a:srgbClr val="000000"/>
                        </a:solidFill>
                        <a:effectLst/>
                        <a:latin typeface="Century Gothic" panose="020B0502020202020204" pitchFamily="34" charset="0"/>
                      </a:endParaRPr>
                    </a:p>
                  </a:txBody>
                  <a:tcPr marL="52218" marR="1934" marT="1934" marB="0" anchor="b">
                    <a:lnL>
                      <a:noFill/>
                    </a:lnL>
                    <a:lnR>
                      <a:noFill/>
                    </a:lnR>
                    <a:lnT>
                      <a:noFill/>
                    </a:lnT>
                    <a:lnB>
                      <a:noFill/>
                    </a:lnB>
                  </a:tcPr>
                </a:tc>
                <a:tc hMerge="1">
                  <a:txBody>
                    <a:bodyPr/>
                    <a:lstStyle/>
                    <a:p>
                      <a:endParaRPr lang="en-US"/>
                    </a:p>
                  </a:txBody>
                  <a:tcPr/>
                </a:tc>
                <a:tc gridSpan="2">
                  <a:txBody>
                    <a:bodyPr/>
                    <a:lstStyle/>
                    <a:p>
                      <a:pPr algn="ctr" fontAlgn="b"/>
                      <a:r>
                        <a:rPr lang="en-US" sz="600" b="0" i="0" u="none" strike="noStrike">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solidFill>
                      <a:srgbClr val="FFFFFF"/>
                    </a:solidFill>
                  </a:tcPr>
                </a:tc>
                <a:tc hMerge="1">
                  <a:txBody>
                    <a:bodyPr/>
                    <a:lstStyle/>
                    <a:p>
                      <a:endParaRPr lang="en-US"/>
                    </a:p>
                  </a:txBody>
                  <a:tcPr/>
                </a:tc>
                <a:tc gridSpan="3">
                  <a:txBody>
                    <a:bodyPr/>
                    <a:lstStyle/>
                    <a:p>
                      <a:pPr algn="ctr" fontAlgn="ctr"/>
                      <a:r>
                        <a:rPr lang="en-US" sz="600" b="0" i="0" u="none" strike="noStrike">
                          <a:solidFill>
                            <a:srgbClr val="000000"/>
                          </a:solidFill>
                          <a:effectLst/>
                          <a:latin typeface="Century Gothic" panose="020B0502020202020204" pitchFamily="34" charset="0"/>
                        </a:rPr>
                        <a:t>0</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951800721"/>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 </a:t>
                      </a:r>
                    </a:p>
                  </a:txBody>
                  <a:tcPr marL="52218"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3">
                  <a:txBody>
                    <a:bodyPr/>
                    <a:lstStyle/>
                    <a:p>
                      <a:pPr algn="ctr" fontAlgn="ctr"/>
                      <a:r>
                        <a:rPr lang="en-US" sz="600" b="0" i="0" u="none" strike="noStrike">
                          <a:solidFill>
                            <a:srgbClr val="000000"/>
                          </a:solidFill>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 xmlns:a16="http://schemas.microsoft.com/office/drawing/2014/main" val="467296613"/>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College, Career, and Military Readiness</a:t>
                      </a:r>
                    </a:p>
                  </a:txBody>
                  <a:tcPr marL="17406"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dirty="0">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600" b="0" i="0" u="none" strike="noStrike" dirty="0">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0</a:t>
                      </a: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12427861"/>
                  </a:ext>
                </a:extLst>
              </a:tr>
            </a:tbl>
          </a:graphicData>
        </a:graphic>
      </p:graphicFrame>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84171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Alignment </a:t>
            </a:r>
            <a:r>
              <a:rPr lang="en-US" sz="3200" dirty="0">
                <a:solidFill>
                  <a:schemeClr val="tx1"/>
                </a:solidFill>
                <a:latin typeface="Century Gothic" panose="020B0502020202020204" pitchFamily="34" charset="0"/>
              </a:rPr>
              <a:t>with ESSA</a:t>
            </a:r>
            <a:endParaRPr lang="en-US" sz="3200" dirty="0">
              <a:solidFill>
                <a:schemeClr val="accent1">
                  <a:lumMod val="75000"/>
                </a:schemeClr>
              </a:solidFill>
              <a:latin typeface="Century Gothic" panose="020B0502020202020204" pitchFamily="34" charset="0"/>
            </a:endParaRPr>
          </a:p>
        </p:txBody>
      </p:sp>
      <p:sp>
        <p:nvSpPr>
          <p:cNvPr id="36" name="Title 1"/>
          <p:cNvSpPr txBox="1">
            <a:spLocks/>
          </p:cNvSpPr>
          <p:nvPr/>
        </p:nvSpPr>
        <p:spPr>
          <a:xfrm>
            <a:off x="586452" y="2436478"/>
            <a:ext cx="2235674" cy="27306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endParaRPr lang="en-US" sz="1350" dirty="0">
              <a:solidFill>
                <a:schemeClr val="tx1"/>
              </a:solidFill>
              <a:latin typeface="Century Gothic" panose="020B0502020202020204" pitchFamily="34" charset="0"/>
              <a:ea typeface="+mn-ea"/>
              <a:cs typeface="Calibri" charset="0"/>
            </a:endParaRPr>
          </a:p>
        </p:txBody>
      </p:sp>
      <p:sp>
        <p:nvSpPr>
          <p:cNvPr id="11" name="TextBox 10">
            <a:extLst/>
          </p:cNvPr>
          <p:cNvSpPr txBox="1"/>
          <p:nvPr/>
        </p:nvSpPr>
        <p:spPr>
          <a:xfrm>
            <a:off x="586453" y="1809860"/>
            <a:ext cx="7719137" cy="2864887"/>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Identification of Schools: Comprehensive Support and Improvement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Lowest-performing five percent of campuses based on overall A–F grade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with less than 67 percent graduation rate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Certain targeted schools that do not improve in a specified time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Beginning in summer 2018 based on 2017–18 data</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Updated at least every three years thereafter</a:t>
            </a:r>
          </a:p>
        </p:txBody>
      </p:sp>
      <p:sp>
        <p:nvSpPr>
          <p:cNvPr id="8" name="TextBox 7">
            <a:extLst>
              <a:ext uri="{FF2B5EF4-FFF2-40B4-BE49-F238E27FC236}">
                <a16:creationId xmlns="" xmlns:a16="http://schemas.microsoft.com/office/drawing/2014/main" id="{F5680A0C-7DBA-4116-A3AD-C4211929626F}"/>
              </a:ext>
            </a:extLst>
          </p:cNvPr>
          <p:cNvSpPr txBox="1"/>
          <p:nvPr/>
        </p:nvSpPr>
        <p:spPr>
          <a:xfrm>
            <a:off x="799163" y="4998286"/>
            <a:ext cx="7731016" cy="741229"/>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Opportunity</a:t>
            </a:r>
          </a:p>
          <a:p>
            <a:r>
              <a:rPr lang="en-US" dirty="0">
                <a:latin typeface="Century Gothic" panose="020B0502020202020204" pitchFamily="34" charset="0"/>
              </a:rPr>
              <a:t>Should we identify these schools every year or every three years?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1290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483446872"/>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Provision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 xmlns:a16="http://schemas.microsoft.com/office/drawing/2014/main" id="{38603EE3-369F-4FF2-936F-DDC63E7645D9}"/>
              </a:ext>
            </a:extLst>
          </p:cNvPr>
          <p:cNvSpPr/>
          <p:nvPr/>
        </p:nvSpPr>
        <p:spPr>
          <a:xfrm>
            <a:off x="586452" y="1829346"/>
            <a:ext cx="7675232" cy="4106252"/>
          </a:xfrm>
          <a:prstGeom prst="rect">
            <a:avLst/>
          </a:prstGeom>
        </p:spPr>
        <p:txBody>
          <a:bodyPr wrap="square">
            <a:spAutoFit/>
          </a:bodyPr>
          <a:lstStyle/>
          <a:p>
            <a:pPr>
              <a:spcAft>
                <a:spcPts val="450"/>
              </a:spcAft>
              <a:buClr>
                <a:srgbClr val="1582C6"/>
              </a:buClr>
            </a:pPr>
            <a:r>
              <a:rPr lang="en-US" sz="2000" b="1" u="sng" dirty="0">
                <a:solidFill>
                  <a:schemeClr val="accent2"/>
                </a:solidFill>
                <a:latin typeface="Century Gothic" panose="020B0502020202020204" pitchFamily="34" charset="0"/>
              </a:rPr>
              <a:t>Safe Harbor</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To avoid unintended consequences and recognize improvement over time</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Available for all indicators </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For districts and campuses that do not meet the target on an indicator</a:t>
            </a:r>
          </a:p>
          <a:p>
            <a:pPr>
              <a:spcAft>
                <a:spcPts val="450"/>
              </a:spcAft>
              <a:buClr>
                <a:srgbClr val="1582C6"/>
              </a:buClr>
            </a:pPr>
            <a:r>
              <a:rPr lang="en-US" sz="2000" dirty="0">
                <a:latin typeface="Century Gothic" panose="020B0502020202020204" pitchFamily="34" charset="0"/>
                <a:cs typeface="Calibri" charset="0"/>
              </a:rPr>
              <a:t>District and campuses that miss a target will have no negative consequences if they make sufficient progress over the previous year.</a:t>
            </a:r>
          </a:p>
          <a:p>
            <a:pPr>
              <a:spcAft>
                <a:spcPts val="450"/>
              </a:spcAft>
              <a:buClr>
                <a:srgbClr val="1582C6"/>
              </a:buClr>
            </a:pPr>
            <a:r>
              <a:rPr lang="en-US" sz="2000" dirty="0">
                <a:latin typeface="Century Gothic" panose="020B0502020202020204" pitchFamily="34" charset="0"/>
                <a:cs typeface="Calibri" charset="0"/>
              </a:rPr>
              <a:t>The progress must be enough that (if continued at that rate) a district or campus would meet an interim or long-term goal in a specified amount of time.</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30941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AA2BE12-F515-4619-8090-D7A6337FBAD1}"/>
              </a:ext>
            </a:extLst>
          </p:cNvPr>
          <p:cNvSpPr/>
          <p:nvPr/>
        </p:nvSpPr>
        <p:spPr>
          <a:xfrm>
            <a:off x="4539642" y="1829346"/>
            <a:ext cx="3827993" cy="4170372"/>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One Calculation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 missed the target by 35 points (80 </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cs typeface="Calibri" charset="0"/>
              </a:rPr>
              <a:t>45 </a:t>
            </a:r>
            <a:r>
              <a:rPr lang="en-US" sz="1600" dirty="0">
                <a:latin typeface="Century Gothic" panose="020B0502020202020204" pitchFamily="34" charset="0"/>
                <a:ea typeface="Cambria Math" panose="02040503050406030204" pitchFamily="18" charset="0"/>
                <a:cs typeface="Calibri" charset="0"/>
              </a:rPr>
              <a:t>= 35</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Because the years to meet goal is 5, this campus must improve its score for this indicator by 7 points each year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(35</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ea typeface="Cambria Math" panose="02040503050406030204" pitchFamily="18" charset="0"/>
                <a:cs typeface="Calibri" charset="0"/>
                <a:sym typeface="Symbol MT" panose="05050102010706020507" pitchFamily="18" charset="2"/>
              </a:rPr>
              <a:t> </a:t>
            </a:r>
            <a:r>
              <a:rPr lang="en-US" sz="1600" dirty="0">
                <a:latin typeface="Century Gothic" panose="020B0502020202020204" pitchFamily="34" charset="0"/>
                <a:cs typeface="Calibri" charset="0"/>
                <a:sym typeface="Symbol MT" panose="05050102010706020507" pitchFamily="18" charset="2"/>
              </a:rPr>
              <a:t>5</a:t>
            </a:r>
            <a:r>
              <a:rPr lang="en-US" sz="1600" dirty="0">
                <a:latin typeface="Century Gothic" panose="020B0502020202020204" pitchFamily="34" charset="0"/>
                <a:cs typeface="Calibri" charset="0"/>
              </a:rPr>
              <a:t> </a:t>
            </a:r>
            <a:r>
              <a:rPr lang="en-US" sz="1600" dirty="0">
                <a:latin typeface="Century Gothic" panose="020B0502020202020204" pitchFamily="34" charset="0"/>
                <a:ea typeface="Cambria Math" panose="02040503050406030204" pitchFamily="18" charset="0"/>
                <a:cs typeface="Calibri" charset="0"/>
              </a:rPr>
              <a:t>= 7</a:t>
            </a:r>
            <a:r>
              <a:rPr lang="en-US" sz="1600" dirty="0">
                <a:latin typeface="Century Gothic" panose="020B0502020202020204" pitchFamily="34" charset="0"/>
                <a:cs typeface="Calibri" charset="0"/>
                <a:sym typeface="Symbol MT" panose="05050102010706020507" pitchFamily="18" charset="2"/>
              </a:rPr>
              <a:t>)</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is 8 points better than last year’s (53 </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cs typeface="Calibri" charset="0"/>
              </a:rPr>
              <a:t>45 </a:t>
            </a:r>
            <a:r>
              <a:rPr lang="en-US" sz="1600" dirty="0">
                <a:latin typeface="Century Gothic" panose="020B0502020202020204" pitchFamily="34" charset="0"/>
                <a:ea typeface="Cambria Math" panose="02040503050406030204" pitchFamily="18" charset="0"/>
                <a:cs typeface="Calibri" charset="0"/>
              </a:rPr>
              <a:t>= 8</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Safe harbor is invoked.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There are no negative consequences of missing that target for this indicator.</a:t>
            </a:r>
          </a:p>
          <a:p>
            <a:pPr>
              <a:spcAft>
                <a:spcPts val="450"/>
              </a:spcAft>
              <a:buClr>
                <a:srgbClr val="1582C6"/>
              </a:buClr>
            </a:pPr>
            <a:endParaRPr lang="en-US" sz="1600" b="1" u="sng" dirty="0">
              <a:solidFill>
                <a:schemeClr val="accent2"/>
              </a:solidFill>
              <a:latin typeface="Century Gothic" panose="020B0502020202020204" pitchFamily="34" charset="0"/>
            </a:endParaRPr>
          </a:p>
        </p:txBody>
      </p:sp>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62852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Calculation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 xmlns:a16="http://schemas.microsoft.com/office/drawing/2014/main" id="{38603EE3-369F-4FF2-936F-DDC63E7645D9}"/>
              </a:ext>
            </a:extLst>
          </p:cNvPr>
          <p:cNvSpPr/>
          <p:nvPr/>
        </p:nvSpPr>
        <p:spPr>
          <a:xfrm>
            <a:off x="586453" y="1829346"/>
            <a:ext cx="3953189" cy="4308872"/>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Variables</a:t>
            </a:r>
            <a:endParaRPr lang="en-US" sz="16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result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(interim or long term)</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a:t>
            </a:r>
          </a:p>
          <a:p>
            <a:pPr marL="214313" indent="-214313">
              <a:spcAft>
                <a:spcPts val="450"/>
              </a:spcAft>
              <a:buClr>
                <a:srgbClr val="1582C6"/>
              </a:buClr>
              <a:buFont typeface="Arial" charset="0"/>
              <a:buChar char="•"/>
            </a:pPr>
            <a:endParaRPr lang="en-US" sz="1600" dirty="0">
              <a:latin typeface="Century Gothic" panose="020B0502020202020204" pitchFamily="34" charset="0"/>
              <a:cs typeface="Calibri" charset="0"/>
            </a:endParaRPr>
          </a:p>
          <a:p>
            <a:pPr>
              <a:spcAft>
                <a:spcPts val="450"/>
              </a:spcAft>
              <a:buClr>
                <a:srgbClr val="1582C6"/>
              </a:buClr>
            </a:pPr>
            <a:r>
              <a:rPr lang="en-US" sz="1600" b="1" u="sng" dirty="0">
                <a:solidFill>
                  <a:schemeClr val="accent2"/>
                </a:solidFill>
                <a:latin typeface="Century Gothic" panose="020B0502020202020204" pitchFamily="34" charset="0"/>
              </a:rPr>
              <a:t>Example One Scenario</a:t>
            </a:r>
          </a:p>
          <a:p>
            <a:pPr>
              <a:spcAft>
                <a:spcPts val="450"/>
              </a:spcAft>
              <a:buClr>
                <a:srgbClr val="1582C6"/>
              </a:buClr>
            </a:pPr>
            <a:r>
              <a:rPr lang="en-US" sz="1600" dirty="0">
                <a:latin typeface="Century Gothic" panose="020B0502020202020204" pitchFamily="34" charset="0"/>
                <a:cs typeface="Calibri" charset="0"/>
              </a:rPr>
              <a:t>Performance on mathematics STAAR by students in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score (45)</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(53)</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(interim) (80)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 (5)</a:t>
            </a:r>
          </a:p>
          <a:p>
            <a:pPr>
              <a:spcAft>
                <a:spcPts val="450"/>
              </a:spcAft>
              <a:buClr>
                <a:srgbClr val="1582C6"/>
              </a:buClr>
            </a:pPr>
            <a:endParaRPr lang="en-US" sz="1600" dirty="0">
              <a:latin typeface="Century Gothic" panose="020B0502020202020204" pitchFamily="34" charset="0"/>
              <a:cs typeface="Calibri"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73766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Calculation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 xmlns:a16="http://schemas.microsoft.com/office/drawing/2014/main" id="{38603EE3-369F-4FF2-936F-DDC63E7645D9}"/>
              </a:ext>
            </a:extLst>
          </p:cNvPr>
          <p:cNvSpPr/>
          <p:nvPr/>
        </p:nvSpPr>
        <p:spPr>
          <a:xfrm>
            <a:off x="448145" y="1829346"/>
            <a:ext cx="4049715" cy="3624069"/>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Two Scenario</a:t>
            </a:r>
          </a:p>
          <a:p>
            <a:pPr>
              <a:spcAft>
                <a:spcPts val="450"/>
              </a:spcAft>
              <a:buClr>
                <a:srgbClr val="1582C6"/>
              </a:buClr>
            </a:pPr>
            <a:r>
              <a:rPr lang="en-US" sz="1600" dirty="0">
                <a:latin typeface="Century Gothic" panose="020B0502020202020204" pitchFamily="34" charset="0"/>
                <a:cs typeface="Calibri" charset="0"/>
              </a:rPr>
              <a:t>Performance on mathematics STAAR by students in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score (60)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(61)</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(long term) (90)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 (15)</a:t>
            </a:r>
          </a:p>
          <a:p>
            <a:pPr>
              <a:spcAft>
                <a:spcPts val="450"/>
              </a:spcAft>
              <a:buClr>
                <a:srgbClr val="1582C6"/>
              </a:buClr>
            </a:pPr>
            <a:endParaRPr lang="en-US" sz="1600" b="1" u="sng" dirty="0">
              <a:solidFill>
                <a:schemeClr val="accent2"/>
              </a:solidFill>
              <a:latin typeface="Century Gothic" panose="020B0502020202020204" pitchFamily="34" charset="0"/>
            </a:endParaRPr>
          </a:p>
          <a:p>
            <a:pPr>
              <a:spcAft>
                <a:spcPts val="450"/>
              </a:spcAft>
              <a:buClr>
                <a:srgbClr val="1582C6"/>
              </a:buClr>
            </a:pPr>
            <a:r>
              <a:rPr lang="en-US" sz="1600" b="1" u="sng" dirty="0">
                <a:solidFill>
                  <a:schemeClr val="accent2"/>
                </a:solidFill>
                <a:latin typeface="Century Gothic" panose="020B0502020202020204" pitchFamily="34" charset="0"/>
              </a:rPr>
              <a:t>Example Two Calculation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 missed the target by 30 points (90 </a:t>
            </a:r>
            <a:r>
              <a:rPr lang="en-US" sz="1600" dirty="0">
                <a:latin typeface="Cambria Math" panose="02040503050406030204" pitchFamily="18" charset="0"/>
                <a:ea typeface="Cambria Math" panose="02040503050406030204" pitchFamily="18" charset="0"/>
                <a:cs typeface="Calibri" charset="0"/>
              </a:rPr>
              <a:t>– </a:t>
            </a:r>
            <a:r>
              <a:rPr lang="en-US" sz="1600" dirty="0">
                <a:latin typeface="Century Gothic" panose="020B0502020202020204" pitchFamily="34" charset="0"/>
                <a:cs typeface="Calibri" charset="0"/>
              </a:rPr>
              <a:t>60 </a:t>
            </a:r>
            <a:r>
              <a:rPr lang="en-US" sz="1600" dirty="0">
                <a:latin typeface="Cambria Math" panose="02040503050406030204" pitchFamily="18" charset="0"/>
                <a:ea typeface="Cambria Math" panose="02040503050406030204" pitchFamily="18" charset="0"/>
                <a:cs typeface="Calibri" charset="0"/>
              </a:rPr>
              <a:t>=</a:t>
            </a:r>
            <a:r>
              <a:rPr lang="en-US" sz="1600" dirty="0">
                <a:latin typeface="Gill Sans MT" panose="020B0502020104020203" pitchFamily="34" charset="0"/>
                <a:ea typeface="Cambria Math" panose="02040503050406030204" pitchFamily="18" charset="0"/>
                <a:cs typeface="Calibri" charset="0"/>
              </a:rPr>
              <a:t> 30</a:t>
            </a:r>
            <a:r>
              <a:rPr lang="en-US" sz="1600" dirty="0">
                <a:latin typeface="Century Gothic" panose="020B0502020202020204" pitchFamily="34" charset="0"/>
                <a:cs typeface="Calibri" charset="0"/>
              </a:rPr>
              <a:t>)</a:t>
            </a:r>
          </a:p>
          <a:p>
            <a:pPr>
              <a:spcAft>
                <a:spcPts val="450"/>
              </a:spcAft>
              <a:buClr>
                <a:srgbClr val="1582C6"/>
              </a:buClr>
            </a:pPr>
            <a:endParaRPr lang="en-US" sz="1600" dirty="0">
              <a:latin typeface="Century Gothic" panose="020B0502020202020204" pitchFamily="34" charset="0"/>
              <a:cs typeface="Calibri" charset="0"/>
            </a:endParaRPr>
          </a:p>
        </p:txBody>
      </p:sp>
      <p:sp>
        <p:nvSpPr>
          <p:cNvPr id="8" name="Rectangle 7">
            <a:extLst>
              <a:ext uri="{FF2B5EF4-FFF2-40B4-BE49-F238E27FC236}">
                <a16:creationId xmlns="" xmlns:a16="http://schemas.microsoft.com/office/drawing/2014/main" id="{AAA2BE12-F515-4619-8090-D7A6337FBAD1}"/>
              </a:ext>
            </a:extLst>
          </p:cNvPr>
          <p:cNvSpPr/>
          <p:nvPr/>
        </p:nvSpPr>
        <p:spPr>
          <a:xfrm>
            <a:off x="4497860" y="1829346"/>
            <a:ext cx="4467445" cy="3121367"/>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Two Calculation </a:t>
            </a:r>
            <a:r>
              <a:rPr lang="en-US" sz="1600" u="sng" dirty="0">
                <a:solidFill>
                  <a:schemeClr val="accent2"/>
                </a:solidFill>
                <a:latin typeface="Century Gothic" panose="020B0502020202020204" pitchFamily="34" charset="0"/>
              </a:rPr>
              <a:t>(cont.)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Because the years to meet goal is 15, this campus must improve its score for this indicator by 2 points each year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(30</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ea typeface="Cambria Math" panose="02040503050406030204" pitchFamily="18" charset="0"/>
                <a:cs typeface="Calibri" charset="0"/>
                <a:sym typeface="Symbol MT" panose="05050102010706020507" pitchFamily="18" charset="2"/>
              </a:rPr>
              <a:t> </a:t>
            </a:r>
            <a:r>
              <a:rPr lang="en-US" sz="1600" dirty="0">
                <a:latin typeface="Century Gothic" panose="020B0502020202020204" pitchFamily="34" charset="0"/>
                <a:cs typeface="Calibri" charset="0"/>
                <a:sym typeface="Symbol MT" panose="05050102010706020507" pitchFamily="18" charset="2"/>
              </a:rPr>
              <a:t>15</a:t>
            </a:r>
            <a:r>
              <a:rPr lang="en-US" sz="1600" dirty="0">
                <a:latin typeface="Century Gothic" panose="020B0502020202020204" pitchFamily="34" charset="0"/>
                <a:cs typeface="Calibri" charset="0"/>
              </a:rPr>
              <a:t> </a:t>
            </a:r>
            <a:r>
              <a:rPr lang="en-US" sz="1600" dirty="0">
                <a:latin typeface="Century Gothic" panose="020B0502020202020204" pitchFamily="34" charset="0"/>
                <a:ea typeface="Cambria Math" panose="02040503050406030204" pitchFamily="18" charset="0"/>
                <a:cs typeface="Calibri" charset="0"/>
              </a:rPr>
              <a:t>= 2</a:t>
            </a:r>
            <a:r>
              <a:rPr lang="en-US" sz="1600" dirty="0">
                <a:latin typeface="Century Gothic" panose="020B0502020202020204" pitchFamily="34" charset="0"/>
                <a:cs typeface="Calibri" charset="0"/>
                <a:sym typeface="Symbol MT" panose="05050102010706020507" pitchFamily="18" charset="2"/>
              </a:rPr>
              <a:t>)</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is 1 points better than last year’s (61 </a:t>
            </a:r>
            <a:r>
              <a:rPr lang="en-US" sz="1600" dirty="0">
                <a:latin typeface="Cambria Math" panose="02040503050406030204" pitchFamily="18" charset="0"/>
                <a:ea typeface="Cambria Math" panose="02040503050406030204" pitchFamily="18" charset="0"/>
                <a:cs typeface="Calibri" charset="0"/>
              </a:rPr>
              <a:t>– </a:t>
            </a:r>
            <a:r>
              <a:rPr lang="en-US" sz="1600" dirty="0">
                <a:latin typeface="Century Gothic" panose="020B0502020202020204" pitchFamily="34" charset="0"/>
                <a:cs typeface="Calibri" charset="0"/>
              </a:rPr>
              <a:t>60 </a:t>
            </a:r>
            <a:r>
              <a:rPr lang="en-US" sz="1600" dirty="0">
                <a:latin typeface="Cambria Math" panose="02040503050406030204" pitchFamily="18" charset="0"/>
                <a:ea typeface="Cambria Math" panose="02040503050406030204" pitchFamily="18" charset="0"/>
                <a:cs typeface="Calibri" charset="0"/>
              </a:rPr>
              <a:t>=</a:t>
            </a:r>
            <a:r>
              <a:rPr lang="en-US" sz="1600" dirty="0">
                <a:latin typeface="Gill Sans MT" panose="020B0502020104020203" pitchFamily="34" charset="0"/>
                <a:ea typeface="Cambria Math" panose="02040503050406030204" pitchFamily="18" charset="0"/>
                <a:cs typeface="Calibri" charset="0"/>
              </a:rPr>
              <a:t> 1</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Safe harbor is not invoked.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There are negative consequences of missing that target for this indicator.</a:t>
            </a:r>
          </a:p>
          <a:p>
            <a:pPr>
              <a:spcAft>
                <a:spcPts val="450"/>
              </a:spcAft>
              <a:buClr>
                <a:srgbClr val="1582C6"/>
              </a:buClr>
            </a:pPr>
            <a:endParaRPr lang="en-US" sz="1600" b="1" u="sng" dirty="0">
              <a:solidFill>
                <a:schemeClr val="accent2"/>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F6F91211-D39A-4E08-A851-9A8477BEA398}"/>
              </a:ext>
            </a:extLst>
          </p:cNvPr>
          <p:cNvSpPr txBox="1"/>
          <p:nvPr/>
        </p:nvSpPr>
        <p:spPr>
          <a:xfrm>
            <a:off x="4755396" y="4710560"/>
            <a:ext cx="3952372" cy="1172116"/>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ea typeface="Times New Roman" panose="02020603050405020304" pitchFamily="18" charset="0"/>
              </a:rPr>
              <a:t>Should we apply the same standard for expectation to all student groups, given safe harbor rules?</a:t>
            </a:r>
            <a:endParaRPr lang="en-US" sz="1600" dirty="0">
              <a:latin typeface="Century Gothic" panose="020B0502020202020204" pitchFamily="34" charset="0"/>
            </a:endParaRP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3547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Three Domains: </a:t>
            </a:r>
          </a:p>
          <a:p>
            <a:pPr>
              <a:lnSpc>
                <a:spcPct val="100000"/>
              </a:lnSpc>
            </a:pPr>
            <a:r>
              <a:rPr lang="en-US" sz="3200" dirty="0" smtClean="0">
                <a:solidFill>
                  <a:schemeClr val="tx1"/>
                </a:solidFill>
                <a:latin typeface="Century Gothic" panose="020B0502020202020204" pitchFamily="34" charset="0"/>
              </a:rPr>
              <a:t>Performance, Growth and Equity</a:t>
            </a:r>
            <a:endParaRPr lang="en-US" sz="3200" dirty="0">
              <a:solidFill>
                <a:schemeClr val="accent1">
                  <a:lumMod val="75000"/>
                </a:schemeClr>
              </a:solidFill>
              <a:latin typeface="Century Gothic" panose="020B0502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972" t="17076" r="16917" b="63275"/>
          <a:stretch/>
        </p:blipFill>
        <p:spPr>
          <a:xfrm>
            <a:off x="623805" y="2358071"/>
            <a:ext cx="7605675" cy="2839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13611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Domain IV: </a:t>
            </a:r>
          </a:p>
          <a:p>
            <a:pPr>
              <a:lnSpc>
                <a:spcPct val="100000"/>
              </a:lnSpc>
            </a:pPr>
            <a:r>
              <a:rPr lang="en-US" sz="3200" dirty="0" smtClean="0">
                <a:solidFill>
                  <a:schemeClr val="tx1"/>
                </a:solidFill>
                <a:latin typeface="Century Gothic" panose="020B0502020202020204" pitchFamily="34" charset="0"/>
              </a:rPr>
              <a:t>Local Accountability</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366" t="62924" r="14798" b="17427"/>
          <a:stretch/>
        </p:blipFill>
        <p:spPr>
          <a:xfrm>
            <a:off x="724188" y="2358071"/>
            <a:ext cx="7508033" cy="2695192"/>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01361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Accountability Videos</a:t>
            </a:r>
            <a:endParaRPr lang="en-US" dirty="0"/>
          </a:p>
        </p:txBody>
      </p:sp>
      <p:sp>
        <p:nvSpPr>
          <p:cNvPr id="3" name="Text Placeholder 2"/>
          <p:cNvSpPr>
            <a:spLocks noGrp="1"/>
          </p:cNvSpPr>
          <p:nvPr>
            <p:ph type="body" idx="1"/>
          </p:nvPr>
        </p:nvSpPr>
        <p:spPr/>
        <p:txBody>
          <a:bodyPr>
            <a:normAutofit/>
          </a:bodyPr>
          <a:lstStyle/>
          <a:p>
            <a:r>
              <a:rPr lang="en-US" dirty="0">
                <a:hlinkClick r:id="rId2"/>
              </a:rPr>
              <a:t>https://tea.texas.gov/A-F</a:t>
            </a:r>
            <a:r>
              <a:rPr lang="en-US" dirty="0" smtClean="0">
                <a:hlinkClick r:id="rId2"/>
              </a:rPr>
              <a:t>/</a:t>
            </a:r>
            <a:endParaRPr lang="en-US" dirty="0" smtClean="0"/>
          </a:p>
          <a:p>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96565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5" y="737124"/>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4000" b="1" dirty="0" smtClean="0">
                <a:solidFill>
                  <a:schemeClr val="tx1"/>
                </a:solidFill>
                <a:latin typeface="Century Gothic" panose="020B0502020202020204" pitchFamily="34" charset="0"/>
              </a:rPr>
              <a:t>Let’s Reflect!</a:t>
            </a:r>
            <a:endParaRPr lang="en-US" sz="4000" b="1" dirty="0">
              <a:solidFill>
                <a:schemeClr val="accent1">
                  <a:lumMod val="75000"/>
                </a:schemeClr>
              </a:solidFill>
              <a:latin typeface="Century Gothic" panose="020B0502020202020204" pitchFamily="34" charset="0"/>
            </a:endParaRPr>
          </a:p>
        </p:txBody>
      </p:sp>
      <p:sp>
        <p:nvSpPr>
          <p:cNvPr id="4" name="Content Placeholder 3"/>
          <p:cNvSpPr>
            <a:spLocks noGrp="1"/>
          </p:cNvSpPr>
          <p:nvPr>
            <p:ph idx="1"/>
          </p:nvPr>
        </p:nvSpPr>
        <p:spPr>
          <a:xfrm>
            <a:off x="623805" y="1908893"/>
            <a:ext cx="7543800" cy="3886200"/>
          </a:xfrm>
        </p:spPr>
        <p:txBody>
          <a:bodyPr>
            <a:normAutofit/>
          </a:bodyPr>
          <a:lstStyle/>
          <a:p>
            <a:pPr marL="514350" indent="-514350">
              <a:buFont typeface="+mj-lt"/>
              <a:buAutoNum type="arabicPeriod"/>
            </a:pPr>
            <a:r>
              <a:rPr lang="en-US" sz="2800" dirty="0" smtClean="0"/>
              <a:t>In your opinion, what is the biggest change in the state accountability system?</a:t>
            </a:r>
          </a:p>
          <a:p>
            <a:pPr marL="514350" indent="-514350">
              <a:buFont typeface="+mj-lt"/>
              <a:buAutoNum type="arabicPeriod"/>
            </a:pPr>
            <a:r>
              <a:rPr lang="en-US" sz="2800" dirty="0" smtClean="0"/>
              <a:t>How is this change going to impact what you do at your campus?</a:t>
            </a:r>
          </a:p>
          <a:p>
            <a:pPr marL="514350" indent="-514350">
              <a:buFont typeface="+mj-lt"/>
              <a:buAutoNum type="arabicPeriod"/>
            </a:pPr>
            <a:r>
              <a:rPr lang="en-US" sz="2800" dirty="0" smtClean="0"/>
              <a:t>What is the number one thing you have to do differently under this new system?</a:t>
            </a:r>
            <a:endParaRPr lang="en-US" sz="2800"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86324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388" y="3458766"/>
            <a:ext cx="5964372" cy="1676400"/>
          </a:xfrm>
        </p:spPr>
        <p:txBody>
          <a:bodyPr>
            <a:normAutofit fontScale="90000"/>
          </a:bodyPr>
          <a:lstStyle/>
          <a:p>
            <a:r>
              <a:rPr lang="en-US" sz="4800" dirty="0" smtClean="0"/>
              <a:t>HB 22: NEW </a:t>
            </a:r>
            <a:r>
              <a:rPr lang="en-US" sz="4800" smtClean="0"/>
              <a:t>Accountability System</a:t>
            </a:r>
            <a:endParaRPr lang="en-US" sz="4800" dirty="0"/>
          </a:p>
        </p:txBody>
      </p:sp>
      <p:sp>
        <p:nvSpPr>
          <p:cNvPr id="4" name="Content Placeholder 3"/>
          <p:cNvSpPr>
            <a:spLocks noGrp="1"/>
          </p:cNvSpPr>
          <p:nvPr>
            <p:ph idx="4294967295"/>
          </p:nvPr>
        </p:nvSpPr>
        <p:spPr>
          <a:xfrm>
            <a:off x="758699" y="5251854"/>
            <a:ext cx="7584265" cy="826706"/>
          </a:xfrm>
        </p:spPr>
        <p:txBody>
          <a:bodyPr>
            <a:noAutofit/>
          </a:bodyPr>
          <a:lstStyle/>
          <a:p>
            <a:pPr marL="0" indent="0">
              <a:buNone/>
            </a:pPr>
            <a:r>
              <a:rPr lang="en-US" sz="2000" dirty="0" err="1" smtClean="0"/>
              <a:t>kahoot.it</a:t>
            </a:r>
            <a:endParaRPr lang="en-US" sz="2000" dirty="0"/>
          </a:p>
          <a:p>
            <a:pPr marL="0" indent="0">
              <a:buNone/>
            </a:pPr>
            <a:r>
              <a:rPr lang="en-US" sz="2000" dirty="0"/>
              <a:t>create.kahoot.it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63" y="3519267"/>
            <a:ext cx="1555398" cy="1555398"/>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3322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2017</a:t>
            </a:r>
            <a:r>
              <a:rPr lang="en-US" dirty="0" smtClean="0"/>
              <a:t> PBMAS</a:t>
            </a:r>
            <a:endParaRPr lang="en-US" dirty="0"/>
          </a:p>
        </p:txBody>
      </p:sp>
      <p:sp>
        <p:nvSpPr>
          <p:cNvPr id="3" name="Text Placeholder 2"/>
          <p:cNvSpPr>
            <a:spLocks noGrp="1"/>
          </p:cNvSpPr>
          <p:nvPr>
            <p:ph type="body" idx="1"/>
          </p:nvPr>
        </p:nvSpPr>
        <p:spPr>
          <a:xfrm>
            <a:off x="761999" y="4953000"/>
            <a:ext cx="7360675" cy="914400"/>
          </a:xfrm>
        </p:spPr>
        <p:txBody>
          <a:bodyPr>
            <a:normAutofit/>
          </a:bodyPr>
          <a:lstStyle/>
          <a:p>
            <a:r>
              <a:rPr lang="en-US" dirty="0" smtClean="0"/>
              <a:t>Performance Based Monitoring Analysis System</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352249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lstStyle/>
          <a:p>
            <a:pPr algn="ctr"/>
            <a:r>
              <a:rPr lang="en-US" dirty="0" smtClean="0"/>
              <a:t>PBMAS Reports</a:t>
            </a:r>
            <a:endParaRPr lang="en-US" dirty="0"/>
          </a:p>
        </p:txBody>
      </p:sp>
      <p:sp>
        <p:nvSpPr>
          <p:cNvPr id="5" name="TextBox 4"/>
          <p:cNvSpPr txBox="1"/>
          <p:nvPr/>
        </p:nvSpPr>
        <p:spPr>
          <a:xfrm>
            <a:off x="850605" y="1307987"/>
            <a:ext cx="7391874" cy="954107"/>
          </a:xfrm>
          <a:prstGeom prst="rect">
            <a:avLst/>
          </a:prstGeom>
          <a:noFill/>
        </p:spPr>
        <p:txBody>
          <a:bodyPr wrap="square" rtlCol="0">
            <a:spAutoFit/>
          </a:bodyPr>
          <a:lstStyle/>
          <a:p>
            <a:pPr algn="ctr"/>
            <a:r>
              <a:rPr lang="en-US" sz="2800" dirty="0">
                <a:hlinkClick r:id="rId2"/>
              </a:rPr>
              <a:t>https://</a:t>
            </a:r>
            <a:r>
              <a:rPr lang="en-US" sz="2800" dirty="0" smtClean="0">
                <a:hlinkClick r:id="rId2"/>
              </a:rPr>
              <a:t>goo.gl/RKDUya</a:t>
            </a:r>
            <a:endParaRPr lang="en-US" sz="2800" dirty="0" smtClean="0"/>
          </a:p>
          <a:p>
            <a:pPr algn="ctr"/>
            <a:endParaRPr lang="en-US" sz="2800" dirty="0"/>
          </a:p>
        </p:txBody>
      </p:sp>
      <p:pic>
        <p:nvPicPr>
          <p:cNvPr id="6" name="Picture 5" descr="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73" y="2327607"/>
            <a:ext cx="2244393" cy="2244393"/>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1947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STATE ACCOUNTABILITY</a:t>
            </a:r>
            <a:endParaRPr lang="en-US" sz="6000" dirty="0"/>
          </a:p>
        </p:txBody>
      </p:sp>
      <p:sp>
        <p:nvSpPr>
          <p:cNvPr id="3" name="Text Placeholder 2"/>
          <p:cNvSpPr>
            <a:spLocks noGrp="1"/>
          </p:cNvSpPr>
          <p:nvPr>
            <p:ph type="subTitle" idx="1"/>
          </p:nvPr>
        </p:nvSpPr>
        <p:spPr/>
        <p:txBody>
          <a:bodyPr>
            <a:normAutofit/>
          </a:bodyPr>
          <a:lstStyle/>
          <a:p>
            <a:r>
              <a:rPr lang="en-US" dirty="0" smtClean="0"/>
              <a:t>Indexes and Systems Safeguards</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1105"/>
          <p:cNvGrpSpPr/>
          <p:nvPr/>
        </p:nvGrpSpPr>
        <p:grpSpPr>
          <a:xfrm>
            <a:off x="2187074" y="1078456"/>
            <a:ext cx="5029514" cy="4346816"/>
            <a:chOff x="1418507" y="4195"/>
            <a:chExt cx="5029514" cy="4346816"/>
          </a:xfrm>
        </p:grpSpPr>
        <p:sp>
          <p:nvSpPr>
            <p:cNvPr id="4" name="Shape 1106"/>
            <p:cNvSpPr/>
            <p:nvPr/>
          </p:nvSpPr>
          <p:spPr>
            <a:xfrm>
              <a:off x="3208259" y="4195"/>
              <a:ext cx="1450007" cy="942504"/>
            </a:xfrm>
            <a:prstGeom prst="roundRect">
              <a:avLst>
                <a:gd name="adj" fmla="val 16667"/>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07"/>
            <p:cNvSpPr txBox="1"/>
            <p:nvPr/>
          </p:nvSpPr>
          <p:spPr>
            <a:xfrm>
              <a:off x="3254268" y="5020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dirty="0">
                  <a:solidFill>
                    <a:schemeClr val="lt1"/>
                  </a:solidFill>
                  <a:latin typeface="Calibri"/>
                  <a:ea typeface="Calibri"/>
                  <a:cs typeface="Calibri"/>
                  <a:sym typeface="Calibri"/>
                </a:rPr>
                <a:t>Special Education</a:t>
              </a:r>
            </a:p>
          </p:txBody>
        </p:sp>
        <p:sp>
          <p:nvSpPr>
            <p:cNvPr id="6" name="Shape 1108"/>
            <p:cNvSpPr/>
            <p:nvPr/>
          </p:nvSpPr>
          <p:spPr>
            <a:xfrm>
              <a:off x="2051406" y="475447"/>
              <a:ext cx="3763715" cy="3763715"/>
            </a:xfrm>
            <a:custGeom>
              <a:avLst/>
              <a:gdLst/>
              <a:ahLst/>
              <a:cxnLst/>
              <a:rect l="0" t="0" r="0" b="0"/>
              <a:pathLst>
                <a:path w="120000" h="120000" extrusionOk="0">
                  <a:moveTo>
                    <a:pt x="89299" y="7640"/>
                  </a:moveTo>
                  <a:lnTo>
                    <a:pt x="89298" y="7640"/>
                  </a:lnTo>
                  <a:cubicBezTo>
                    <a:pt x="95462" y="11088"/>
                    <a:pt x="100968" y="15599"/>
                    <a:pt x="105563" y="20962"/>
                  </a:cubicBezTo>
                </a:path>
              </a:pathLst>
            </a:custGeom>
            <a:no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109"/>
            <p:cNvSpPr/>
            <p:nvPr/>
          </p:nvSpPr>
          <p:spPr>
            <a:xfrm>
              <a:off x="4998014" y="1304525"/>
              <a:ext cx="1450007" cy="942504"/>
            </a:xfrm>
            <a:prstGeom prst="roundRect">
              <a:avLst>
                <a:gd name="adj" fmla="val 16667"/>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110"/>
            <p:cNvSpPr txBox="1"/>
            <p:nvPr/>
          </p:nvSpPr>
          <p:spPr>
            <a:xfrm>
              <a:off x="5044023"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Bilingual ESL</a:t>
              </a:r>
            </a:p>
          </p:txBody>
        </p:sp>
        <p:sp>
          <p:nvSpPr>
            <p:cNvPr id="9" name="Shape 1111"/>
            <p:cNvSpPr/>
            <p:nvPr/>
          </p:nvSpPr>
          <p:spPr>
            <a:xfrm>
              <a:off x="2051406" y="475447"/>
              <a:ext cx="3763715" cy="3763715"/>
            </a:xfrm>
            <a:custGeom>
              <a:avLst/>
              <a:gdLst/>
              <a:ahLst/>
              <a:cxnLst/>
              <a:rect l="0" t="0" r="0" b="0"/>
              <a:pathLst>
                <a:path w="120000" h="120000" extrusionOk="0">
                  <a:moveTo>
                    <a:pt x="119855" y="64157"/>
                  </a:moveTo>
                  <a:lnTo>
                    <a:pt x="119855" y="64157"/>
                  </a:lnTo>
                  <a:cubicBezTo>
                    <a:pt x="119305" y="72071"/>
                    <a:pt x="117191" y="79798"/>
                    <a:pt x="113636" y="86890"/>
                  </a:cubicBezTo>
                </a:path>
              </a:pathLst>
            </a:custGeom>
            <a:noFill/>
            <a:ln w="9525"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112"/>
            <p:cNvSpPr/>
            <p:nvPr/>
          </p:nvSpPr>
          <p:spPr>
            <a:xfrm>
              <a:off x="4314389" y="3408507"/>
              <a:ext cx="1450007" cy="942504"/>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13"/>
            <p:cNvSpPr txBox="1"/>
            <p:nvPr/>
          </p:nvSpPr>
          <p:spPr>
            <a:xfrm>
              <a:off x="4360398"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CTE</a:t>
              </a:r>
            </a:p>
          </p:txBody>
        </p:sp>
        <p:sp>
          <p:nvSpPr>
            <p:cNvPr id="12" name="Shape 1114"/>
            <p:cNvSpPr/>
            <p:nvPr/>
          </p:nvSpPr>
          <p:spPr>
            <a:xfrm>
              <a:off x="2051406" y="475447"/>
              <a:ext cx="3763715" cy="3763715"/>
            </a:xfrm>
            <a:custGeom>
              <a:avLst/>
              <a:gdLst/>
              <a:ahLst/>
              <a:cxnLst/>
              <a:rect l="0" t="0" r="0" b="0"/>
              <a:pathLst>
                <a:path w="120000" h="120000" extrusionOk="0">
                  <a:moveTo>
                    <a:pt x="67357" y="119547"/>
                  </a:moveTo>
                  <a:cubicBezTo>
                    <a:pt x="62470" y="120150"/>
                    <a:pt x="57529" y="120150"/>
                    <a:pt x="52642" y="119547"/>
                  </a:cubicBezTo>
                </a:path>
              </a:pathLst>
            </a:custGeom>
            <a:noFill/>
            <a:ln w="9525"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115"/>
            <p:cNvSpPr/>
            <p:nvPr/>
          </p:nvSpPr>
          <p:spPr>
            <a:xfrm>
              <a:off x="2102132" y="3408507"/>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16"/>
            <p:cNvSpPr txBox="1"/>
            <p:nvPr/>
          </p:nvSpPr>
          <p:spPr>
            <a:xfrm>
              <a:off x="2148141"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C Migrant</a:t>
              </a:r>
            </a:p>
          </p:txBody>
        </p:sp>
        <p:sp>
          <p:nvSpPr>
            <p:cNvPr id="15" name="Shape 1117"/>
            <p:cNvSpPr/>
            <p:nvPr/>
          </p:nvSpPr>
          <p:spPr>
            <a:xfrm>
              <a:off x="2051406" y="475447"/>
              <a:ext cx="3763715" cy="3763715"/>
            </a:xfrm>
            <a:custGeom>
              <a:avLst/>
              <a:gdLst/>
              <a:ahLst/>
              <a:cxnLst/>
              <a:rect l="0" t="0" r="0" b="0"/>
              <a:pathLst>
                <a:path w="120000" h="120000" extrusionOk="0">
                  <a:moveTo>
                    <a:pt x="6363" y="86890"/>
                  </a:moveTo>
                  <a:cubicBezTo>
                    <a:pt x="2807" y="79797"/>
                    <a:pt x="693" y="72071"/>
                    <a:pt x="144" y="64156"/>
                  </a:cubicBezTo>
                </a:path>
              </a:pathLst>
            </a:custGeom>
            <a:noFill/>
            <a:ln w="9525" cap="flat" cmpd="sng">
              <a:solidFill>
                <a:srgbClr val="4372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118"/>
            <p:cNvSpPr/>
            <p:nvPr/>
          </p:nvSpPr>
          <p:spPr>
            <a:xfrm>
              <a:off x="1418507" y="1304525"/>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119"/>
            <p:cNvSpPr txBox="1"/>
            <p:nvPr/>
          </p:nvSpPr>
          <p:spPr>
            <a:xfrm>
              <a:off x="1464516"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A At Risk</a:t>
              </a:r>
            </a:p>
          </p:txBody>
        </p:sp>
        <p:sp>
          <p:nvSpPr>
            <p:cNvPr id="18" name="Shape 1120"/>
            <p:cNvSpPr/>
            <p:nvPr/>
          </p:nvSpPr>
          <p:spPr>
            <a:xfrm>
              <a:off x="2051406" y="475447"/>
              <a:ext cx="3763715" cy="3763715"/>
            </a:xfrm>
            <a:custGeom>
              <a:avLst/>
              <a:gdLst/>
              <a:ahLst/>
              <a:cxnLst/>
              <a:rect l="0" t="0" r="0" b="0"/>
              <a:pathLst>
                <a:path w="120000" h="120000" extrusionOk="0">
                  <a:moveTo>
                    <a:pt x="14435" y="20963"/>
                  </a:moveTo>
                  <a:lnTo>
                    <a:pt x="14434" y="20963"/>
                  </a:lnTo>
                  <a:cubicBezTo>
                    <a:pt x="19030" y="15599"/>
                    <a:pt x="24536" y="11089"/>
                    <a:pt x="30699" y="7640"/>
                  </a:cubicBezTo>
                </a:path>
              </a:pathLst>
            </a:custGeom>
            <a:noFill/>
            <a:ln w="9525"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 name="Shape 1121"/>
          <p:cNvSpPr txBox="1"/>
          <p:nvPr/>
        </p:nvSpPr>
        <p:spPr>
          <a:xfrm>
            <a:off x="3608176" y="2419144"/>
            <a:ext cx="2339700" cy="235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Performance </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&amp;</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Effectiveness</a:t>
            </a: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051550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Shape 1477"/>
          <p:cNvSpPr txBox="1"/>
          <p:nvPr/>
        </p:nvSpPr>
        <p:spPr>
          <a:xfrm>
            <a:off x="0" y="378279"/>
            <a:ext cx="9144000" cy="6885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BE</a:t>
            </a:r>
            <a:r>
              <a:rPr lang="en-US" sz="3200" dirty="0">
                <a:solidFill>
                  <a:srgbClr val="000000"/>
                </a:solidFill>
                <a:latin typeface="Calibri"/>
                <a:ea typeface="Calibri"/>
                <a:cs typeface="Calibri"/>
                <a:sym typeface="Calibri"/>
              </a:rPr>
              <a:t>/ESL (Indicators 1-</a:t>
            </a:r>
            <a:r>
              <a:rPr lang="en-US" sz="3200" dirty="0">
                <a:latin typeface="Calibri"/>
                <a:ea typeface="Calibri"/>
                <a:cs typeface="Calibri"/>
                <a:sym typeface="Calibri"/>
              </a:rPr>
              <a:t>9</a:t>
            </a:r>
            <a:r>
              <a:rPr lang="en-US" sz="3200" dirty="0">
                <a:solidFill>
                  <a:srgbClr val="000000"/>
                </a:solidFill>
                <a:latin typeface="Calibri"/>
                <a:ea typeface="Calibri"/>
                <a:cs typeface="Calibri"/>
                <a:sym typeface="Calibri"/>
              </a:rPr>
              <a:t>)</a:t>
            </a:r>
          </a:p>
        </p:txBody>
      </p:sp>
      <p:sp>
        <p:nvSpPr>
          <p:cNvPr id="1478" name="Shape 1478"/>
          <p:cNvSpPr txBox="1"/>
          <p:nvPr/>
        </p:nvSpPr>
        <p:spPr>
          <a:xfrm>
            <a:off x="713620" y="1357586"/>
            <a:ext cx="3822095" cy="4617459"/>
          </a:xfrm>
          <a:prstGeom prst="rect">
            <a:avLst/>
          </a:prstGeom>
          <a:noFill/>
          <a:ln>
            <a:noFill/>
          </a:ln>
        </p:spPr>
        <p:txBody>
          <a:bodyPr lIns="91425" tIns="45700" rIns="91425" bIns="45700" anchor="t" anchorCtr="0">
            <a:noAutofit/>
          </a:bodyPr>
          <a:lstStyle/>
          <a:p>
            <a:pPr marL="342900" marR="0" lvl="0" indent="-349250" algn="l" rtl="0">
              <a:spcBef>
                <a:spcPts val="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are advancing academically </a:t>
            </a:r>
            <a:r>
              <a:rPr lang="en-US" sz="1900" dirty="0" smtClean="0">
                <a:solidFill>
                  <a:srgbClr val="000000"/>
                </a:solidFill>
                <a:latin typeface="Calibri"/>
                <a:ea typeface="Calibri"/>
                <a:cs typeface="Calibri"/>
                <a:sym typeface="Calibri"/>
              </a:rPr>
              <a:t>as per STAAR performance</a:t>
            </a:r>
          </a:p>
          <a:p>
            <a:pPr marL="342900" indent="-349250">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Not Served in BE or ESL are advancing academically as per STAAR </a:t>
            </a:r>
            <a:r>
              <a:rPr lang="en-US" sz="1900" dirty="0" smtClean="0">
                <a:solidFill>
                  <a:srgbClr val="000000"/>
                </a:solidFill>
                <a:latin typeface="Calibri"/>
                <a:ea typeface="Calibri"/>
                <a:cs typeface="Calibri"/>
                <a:sym typeface="Calibri"/>
              </a:rPr>
              <a:t>performance</a:t>
            </a:r>
          </a:p>
          <a:p>
            <a:pPr marL="342900" marR="0" lvl="0" indent="-349250" algn="l" rtl="0">
              <a:spcBef>
                <a:spcPts val="0"/>
              </a:spcBef>
              <a:spcAft>
                <a:spcPts val="0"/>
              </a:spcAft>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are graduating and not dropping out of school</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2-12 are not scoring beginning proficiency level for two consecutive years on TELPAS Reading</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5-12, 5 + years demonstrate progress on TELPAS Composite rating  and are not continuing to be rated B or I</a:t>
            </a:r>
          </a:p>
        </p:txBody>
      </p:sp>
      <p:pic>
        <p:nvPicPr>
          <p:cNvPr id="1479" name="Shape 1479"/>
          <p:cNvPicPr preferRelativeResize="0"/>
          <p:nvPr/>
        </p:nvPicPr>
        <p:blipFill rotWithShape="1">
          <a:blip r:embed="rId3">
            <a:alphaModFix/>
          </a:blip>
          <a:srcRect l="3196" t="2244" r="19871" b="26034"/>
          <a:stretch/>
        </p:blipFill>
        <p:spPr>
          <a:xfrm>
            <a:off x="4813905" y="1224541"/>
            <a:ext cx="3784858" cy="4738410"/>
          </a:xfrm>
          <a:prstGeom prst="rect">
            <a:avLst/>
          </a:prstGeom>
          <a:noFill/>
          <a:ln w="9525" cap="flat" cmpd="sng">
            <a:solidFill>
              <a:srgbClr val="000000"/>
            </a:solidFill>
            <a:prstDash val="solid"/>
            <a:round/>
            <a:headEnd type="none" w="med" len="med"/>
            <a:tailEnd type="none" w="med" len="med"/>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1037581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Shape 1484"/>
          <p:cNvPicPr preferRelativeResize="0"/>
          <p:nvPr/>
        </p:nvPicPr>
        <p:blipFill rotWithShape="1">
          <a:blip r:embed="rId3">
            <a:alphaModFix/>
          </a:blip>
          <a:srcRect l="3769" r="25638" b="24098"/>
          <a:stretch/>
        </p:blipFill>
        <p:spPr>
          <a:xfrm>
            <a:off x="184296" y="0"/>
            <a:ext cx="8772175" cy="6858000"/>
          </a:xfrm>
          <a:prstGeom prst="rect">
            <a:avLst/>
          </a:prstGeom>
          <a:noFill/>
          <a:ln>
            <a:noFill/>
          </a:ln>
        </p:spPr>
      </p:pic>
      <p:sp>
        <p:nvSpPr>
          <p:cNvPr id="1485" name="Shape 1485"/>
          <p:cNvSpPr txBox="1"/>
          <p:nvPr/>
        </p:nvSpPr>
        <p:spPr>
          <a:xfrm>
            <a:off x="152946" y="1082525"/>
            <a:ext cx="8803525" cy="4398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6" name="Shape 1486"/>
          <p:cNvSpPr txBox="1"/>
          <p:nvPr/>
        </p:nvSpPr>
        <p:spPr>
          <a:xfrm>
            <a:off x="152946" y="5492600"/>
            <a:ext cx="8803525"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424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00" y="131798"/>
            <a:ext cx="8704497" cy="6726202"/>
            <a:chOff x="59900" y="131798"/>
            <a:chExt cx="8704497" cy="6726202"/>
          </a:xfrm>
        </p:grpSpPr>
        <p:pic>
          <p:nvPicPr>
            <p:cNvPr id="3" name="Picture 2" descr="McAllen I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 y="131798"/>
              <a:ext cx="8704497" cy="6726202"/>
            </a:xfrm>
            <a:prstGeom prst="rect">
              <a:avLst/>
            </a:prstGeom>
          </p:spPr>
        </p:pic>
        <p:sp>
          <p:nvSpPr>
            <p:cNvPr id="4" name="Rectangle 3"/>
            <p:cNvSpPr/>
            <p:nvPr/>
          </p:nvSpPr>
          <p:spPr>
            <a:xfrm>
              <a:off x="1018330" y="539174"/>
              <a:ext cx="1078232" cy="431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7757225" y="1120690"/>
            <a:ext cx="535410" cy="4706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72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sp>
        <p:nvSpPr>
          <p:cNvPr id="3" name="Shape 1343"/>
          <p:cNvSpPr txBox="1">
            <a:spLocks/>
          </p:cNvSpPr>
          <p:nvPr/>
        </p:nvSpPr>
        <p:spPr>
          <a:xfrm>
            <a:off x="628650" y="1602530"/>
            <a:ext cx="7886700" cy="4351338"/>
          </a:xfrm>
          <a:prstGeom prst="rect">
            <a:avLst/>
          </a:prstGeom>
          <a:blipFill rotWithShape="1">
            <a:blip r:embed="rId2">
              <a:alphaModFix/>
            </a:blip>
            <a:stretch>
              <a:fillRect l="-1545" t="-2240"/>
            </a:stretch>
          </a:blipFill>
          <a:ln>
            <a:noFill/>
          </a:ln>
        </p:spPr>
        <p:txBody>
          <a:bodyPr lIns="91425" tIns="45700" rIns="91425" bIns="4570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spcBef>
                <a:spcPts val="0"/>
              </a:spcBef>
              <a:buFont typeface="Arial" pitchFamily="34" charset="0"/>
              <a:buNone/>
            </a:pPr>
            <a:r>
              <a:rPr lang="en-US" sz="2800" smtClean="0">
                <a:latin typeface="Calibri"/>
                <a:ea typeface="Calibri"/>
                <a:cs typeface="Calibri"/>
                <a:sym typeface="Calibri"/>
              </a:rPr>
              <a:t> </a:t>
            </a:r>
            <a:endParaRPr lang="en-US" sz="2800">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503390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graphicFrame>
        <p:nvGraphicFramePr>
          <p:cNvPr id="5" name="Shape 1357"/>
          <p:cNvGraphicFramePr/>
          <p:nvPr>
            <p:extLst>
              <p:ext uri="{D42A27DB-BD31-4B8C-83A1-F6EECF244321}">
                <p14:modId xmlns:p14="http://schemas.microsoft.com/office/powerpoint/2010/main" val="640025931"/>
              </p:ext>
            </p:extLst>
          </p:nvPr>
        </p:nvGraphicFramePr>
        <p:xfrm>
          <a:off x="1477434" y="1717516"/>
          <a:ext cx="6095025" cy="2841872"/>
        </p:xfrm>
        <a:graphic>
          <a:graphicData uri="http://schemas.openxmlformats.org/drawingml/2006/table">
            <a:tbl>
              <a:tblPr firstRow="1" firstCol="1" bandRow="1">
                <a:noFill/>
              </a:tblPr>
              <a:tblGrid>
                <a:gridCol w="1219005"/>
                <a:gridCol w="1219005"/>
                <a:gridCol w="1219005"/>
                <a:gridCol w="1219005"/>
                <a:gridCol w="1219005"/>
              </a:tblGrid>
              <a:tr h="354504">
                <a:tc>
                  <a:txBody>
                    <a:bodyPr/>
                    <a:lstStyle/>
                    <a:p>
                      <a:pPr marL="0" marR="0" lvl="0" indent="0" algn="ctr" rtl="0">
                        <a:spcBef>
                          <a:spcPts val="0"/>
                        </a:spcBef>
                        <a:spcAft>
                          <a:spcPts val="0"/>
                        </a:spcAft>
                        <a:buSzPct val="25000"/>
                        <a:buNone/>
                      </a:pPr>
                      <a:r>
                        <a:rPr lang="en-US" sz="1400" b="1" dirty="0" smtClean="0"/>
                        <a:t>STAGE</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a:t>BE/ESL</a:t>
                      </a:r>
                    </a:p>
                  </a:txBody>
                  <a:tcPr marL="51425" marR="51425" marT="0" marB="0" anchor="ctr"/>
                </a:tc>
                <a:tc>
                  <a:txBody>
                    <a:bodyPr/>
                    <a:lstStyle/>
                    <a:p>
                      <a:pPr marL="0" marR="0" lvl="0" indent="0" algn="ctr" rtl="0">
                        <a:spcBef>
                          <a:spcPts val="0"/>
                        </a:spcBef>
                        <a:spcAft>
                          <a:spcPts val="0"/>
                        </a:spcAft>
                        <a:buSzPct val="25000"/>
                        <a:buNone/>
                      </a:pPr>
                      <a:r>
                        <a:rPr lang="en-US" sz="1400" b="1" dirty="0"/>
                        <a:t>CTE</a:t>
                      </a:r>
                    </a:p>
                  </a:txBody>
                  <a:tcPr marL="51425" marR="51425" marT="0" marB="0" anchor="ctr"/>
                </a:tc>
                <a:tc>
                  <a:txBody>
                    <a:bodyPr/>
                    <a:lstStyle/>
                    <a:p>
                      <a:pPr marL="0" marR="0" lvl="0" indent="0" algn="ctr" rtl="0">
                        <a:spcBef>
                          <a:spcPts val="0"/>
                        </a:spcBef>
                        <a:spcAft>
                          <a:spcPts val="0"/>
                        </a:spcAft>
                        <a:buSzPct val="25000"/>
                        <a:buNone/>
                      </a:pPr>
                      <a:r>
                        <a:rPr lang="en-US" sz="1400" b="1" dirty="0" smtClean="0"/>
                        <a:t>ESSA</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smtClean="0"/>
                        <a:t>SPED</a:t>
                      </a:r>
                      <a:endParaRPr lang="en-US" sz="1400" b="1" baseline="30000" dirty="0"/>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1</a:t>
                      </a:r>
                    </a:p>
                  </a:txBody>
                  <a:tcPr marL="51425" marR="51425" marT="0" marB="0" anchor="ctr"/>
                </a:tc>
                <a:tc>
                  <a:txBody>
                    <a:bodyPr/>
                    <a:lstStyle/>
                    <a:p>
                      <a:pPr marL="0" marR="0" lvl="0" indent="0" algn="ctr" rtl="0">
                        <a:spcBef>
                          <a:spcPts val="0"/>
                        </a:spcBef>
                        <a:spcAft>
                          <a:spcPts val="0"/>
                        </a:spcAft>
                        <a:buSzPct val="25000"/>
                        <a:buNone/>
                      </a:pPr>
                      <a:r>
                        <a:rPr lang="en-US" sz="1400" dirty="0"/>
                        <a:t>0.2 – </a:t>
                      </a:r>
                      <a:r>
                        <a:rPr lang="en-US" sz="1400" dirty="0" smtClean="0"/>
                        <a:t>1.2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0.2 – 0.8</a:t>
                      </a:r>
                    </a:p>
                  </a:txBody>
                  <a:tcPr marL="51425" marR="51425" marT="0" marB="0" anchor="ctr"/>
                </a:tc>
                <a:tc>
                  <a:txBody>
                    <a:bodyPr/>
                    <a:lstStyle/>
                    <a:p>
                      <a:pPr marL="0" marR="0" lvl="0" indent="0" algn="ctr" rtl="0">
                        <a:spcBef>
                          <a:spcPts val="0"/>
                        </a:spcBef>
                        <a:spcAft>
                          <a:spcPts val="0"/>
                        </a:spcAft>
                        <a:buSzPct val="25000"/>
                        <a:buNone/>
                      </a:pPr>
                      <a:r>
                        <a:rPr lang="en-US" sz="1400"/>
                        <a:t>0.2 – 0.9</a:t>
                      </a:r>
                    </a:p>
                  </a:txBody>
                  <a:tcPr marL="51425" marR="51425" marT="0" marB="0" anchor="ctr"/>
                </a:tc>
                <a:tc>
                  <a:txBody>
                    <a:bodyPr/>
                    <a:lstStyle/>
                    <a:p>
                      <a:pPr marL="0" marR="0" lvl="0" indent="0" algn="ctr" rtl="0">
                        <a:spcBef>
                          <a:spcPts val="0"/>
                        </a:spcBef>
                        <a:spcAft>
                          <a:spcPts val="0"/>
                        </a:spcAft>
                        <a:buSzPct val="25000"/>
                        <a:buNone/>
                      </a:pPr>
                      <a:r>
                        <a:rPr lang="en-US" sz="1400" dirty="0" smtClean="0"/>
                        <a:t>0.1 </a:t>
                      </a:r>
                      <a:r>
                        <a:rPr lang="en-US" sz="1400" dirty="0"/>
                        <a:t>– 1.3</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2</a:t>
                      </a:r>
                    </a:p>
                  </a:txBody>
                  <a:tcPr marL="51425" marR="51425" marT="0" marB="0" anchor="ctr"/>
                </a:tc>
                <a:tc>
                  <a:txBody>
                    <a:bodyPr/>
                    <a:lstStyle/>
                    <a:p>
                      <a:pPr marL="0" marR="0" lvl="0" indent="0" algn="ctr" rtl="0">
                        <a:spcBef>
                          <a:spcPts val="0"/>
                        </a:spcBef>
                        <a:spcAft>
                          <a:spcPts val="0"/>
                        </a:spcAft>
                        <a:buSzPct val="25000"/>
                        <a:buNone/>
                      </a:pPr>
                      <a:r>
                        <a:rPr lang="en-US" sz="1400" dirty="0" smtClean="0"/>
                        <a:t>1.3 </a:t>
                      </a:r>
                      <a:r>
                        <a:rPr lang="en-US" sz="1400" dirty="0"/>
                        <a:t>– </a:t>
                      </a:r>
                      <a:r>
                        <a:rPr lang="en-US" sz="1400" dirty="0" smtClean="0"/>
                        <a:t>1.7</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0.9 – </a:t>
                      </a:r>
                      <a:r>
                        <a:rPr lang="en-US" sz="1400" dirty="0" smtClean="0"/>
                        <a:t>1.3</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1.0 – 1.5</a:t>
                      </a:r>
                    </a:p>
                  </a:txBody>
                  <a:tcPr marL="51425" marR="51425" marT="0" marB="0" anchor="ctr"/>
                </a:tc>
                <a:tc>
                  <a:txBody>
                    <a:bodyPr/>
                    <a:lstStyle/>
                    <a:p>
                      <a:pPr marL="0" marR="0" lvl="0" indent="0" algn="ctr" rtl="0">
                        <a:spcBef>
                          <a:spcPts val="0"/>
                        </a:spcBef>
                        <a:spcAft>
                          <a:spcPts val="0"/>
                        </a:spcAft>
                        <a:buSzPct val="25000"/>
                        <a:buNone/>
                      </a:pPr>
                      <a:r>
                        <a:rPr lang="en-US" sz="1400" dirty="0"/>
                        <a:t>1.4 – 1.5</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3</a:t>
                      </a:r>
                    </a:p>
                  </a:txBody>
                  <a:tcPr marL="51425" marR="51425" marT="0" marB="0" anchor="ctr"/>
                </a:tc>
                <a:tc>
                  <a:txBody>
                    <a:bodyPr/>
                    <a:lstStyle/>
                    <a:p>
                      <a:pPr marL="0" marR="0" lvl="0" indent="0" algn="ctr" rtl="0">
                        <a:spcBef>
                          <a:spcPts val="0"/>
                        </a:spcBef>
                        <a:spcAft>
                          <a:spcPts val="0"/>
                        </a:spcAft>
                        <a:buSzPct val="25000"/>
                        <a:buNone/>
                      </a:pPr>
                      <a:r>
                        <a:rPr lang="en-US" sz="1400" dirty="0" smtClean="0"/>
                        <a:t>1.8 </a:t>
                      </a:r>
                      <a:r>
                        <a:rPr lang="en-US" sz="1400" dirty="0"/>
                        <a:t>– </a:t>
                      </a:r>
                      <a:r>
                        <a:rPr lang="en-US" sz="1400" dirty="0" smtClean="0"/>
                        <a:t>2.0</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1.4 </a:t>
                      </a:r>
                      <a:r>
                        <a:rPr lang="en-US" sz="1400" dirty="0"/>
                        <a:t>– </a:t>
                      </a:r>
                      <a:r>
                        <a:rPr lang="en-US" sz="1400" dirty="0" smtClean="0"/>
                        <a:t>1.5</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1.6 – 2.2</a:t>
                      </a:r>
                    </a:p>
                  </a:txBody>
                  <a:tcPr marL="51425" marR="51425" marT="0" marB="0" anchor="ctr"/>
                </a:tc>
                <a:tc>
                  <a:txBody>
                    <a:bodyPr/>
                    <a:lstStyle/>
                    <a:p>
                      <a:pPr marL="0" marR="0" lvl="0" indent="0" algn="ctr" rtl="0">
                        <a:spcBef>
                          <a:spcPts val="0"/>
                        </a:spcBef>
                        <a:spcAft>
                          <a:spcPts val="0"/>
                        </a:spcAft>
                        <a:buSzPct val="25000"/>
                        <a:buNone/>
                      </a:pPr>
                      <a:r>
                        <a:rPr lang="en-US" sz="1400" dirty="0"/>
                        <a:t>1.6 – 1.8</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4</a:t>
                      </a:r>
                    </a:p>
                  </a:txBody>
                  <a:tcPr marL="51425" marR="51425" marT="0" marB="0" anchor="ctr"/>
                </a:tc>
                <a:tc>
                  <a:txBody>
                    <a:bodyPr/>
                    <a:lstStyle/>
                    <a:p>
                      <a:pPr marL="0" marR="0" lvl="0" indent="0" algn="ctr" rtl="0">
                        <a:spcBef>
                          <a:spcPts val="0"/>
                        </a:spcBef>
                        <a:spcAft>
                          <a:spcPts val="0"/>
                        </a:spcAft>
                        <a:buSzPct val="25000"/>
                        <a:buNone/>
                      </a:pPr>
                      <a:r>
                        <a:rPr lang="en-US" sz="1400" dirty="0" smtClean="0"/>
                        <a:t>2.1 </a:t>
                      </a:r>
                      <a:r>
                        <a:rPr lang="en-US" sz="1400" dirty="0"/>
                        <a:t>– </a:t>
                      </a:r>
                      <a:r>
                        <a:rPr lang="en-US" sz="1400" dirty="0" smtClean="0"/>
                        <a:t>3.2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1.6 </a:t>
                      </a:r>
                      <a:r>
                        <a:rPr lang="en-US" sz="1400" dirty="0"/>
                        <a:t>– </a:t>
                      </a:r>
                      <a:r>
                        <a:rPr lang="en-US" sz="1400" dirty="0" smtClean="0"/>
                        <a:t>2.4</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a:t>2.3 – 3.0</a:t>
                      </a:r>
                    </a:p>
                  </a:txBody>
                  <a:tcPr marL="51425" marR="51425" marT="0" marB="0" anchor="ctr"/>
                </a:tc>
                <a:tc>
                  <a:txBody>
                    <a:bodyPr/>
                    <a:lstStyle/>
                    <a:p>
                      <a:pPr marL="0" marR="0" lvl="0" indent="0" algn="ctr" rtl="0">
                        <a:spcBef>
                          <a:spcPts val="0"/>
                        </a:spcBef>
                        <a:spcAft>
                          <a:spcPts val="0"/>
                        </a:spcAft>
                        <a:buSzPct val="25000"/>
                        <a:buNone/>
                      </a:pPr>
                      <a:r>
                        <a:rPr lang="en-US" sz="1400" dirty="0"/>
                        <a:t>1.9 – 2.2</a:t>
                      </a:r>
                    </a:p>
                  </a:txBody>
                  <a:tcPr marL="51425" marR="51425" marT="0" marB="0" anchor="ctr"/>
                </a:tc>
              </a:tr>
            </a:tbl>
          </a:graphicData>
        </a:graphic>
      </p:graphicFrame>
      <p:sp>
        <p:nvSpPr>
          <p:cNvPr id="6" name="Shape 1358"/>
          <p:cNvSpPr/>
          <p:nvPr/>
        </p:nvSpPr>
        <p:spPr>
          <a:xfrm>
            <a:off x="762000" y="972718"/>
            <a:ext cx="7519866" cy="438581"/>
          </a:xfrm>
          <a:prstGeom prst="rect">
            <a:avLst/>
          </a:prstGeom>
          <a:noFill/>
          <a:ln>
            <a:noFill/>
          </a:ln>
        </p:spPr>
        <p:txBody>
          <a:bodyPr lIns="68575" tIns="34275" rIns="68575" bIns="34275" anchor="ctr" anchorCtr="0">
            <a:noAutofit/>
          </a:bodyPr>
          <a:lstStyle/>
          <a:p>
            <a:pPr marR="0" lvl="0" algn="ctr" rtl="0">
              <a:spcBef>
                <a:spcPts val="0"/>
              </a:spcBef>
              <a:spcAft>
                <a:spcPts val="0"/>
              </a:spcAft>
              <a:buSzPct val="25000"/>
              <a:buNone/>
            </a:pPr>
            <a:r>
              <a:rPr lang="en-US" sz="2000" b="1" dirty="0">
                <a:solidFill>
                  <a:schemeClr val="dk1"/>
                </a:solidFill>
                <a:latin typeface="Calibri"/>
                <a:ea typeface="Calibri"/>
                <a:cs typeface="Calibri"/>
                <a:sym typeface="Calibri"/>
              </a:rPr>
              <a:t>Mean Ranges by Program Area for a 90%/10% </a:t>
            </a:r>
            <a:r>
              <a:rPr lang="en-US" sz="2000" b="1" dirty="0" smtClean="0">
                <a:solidFill>
                  <a:schemeClr val="dk1"/>
                </a:solidFill>
                <a:latin typeface="Calibri"/>
                <a:ea typeface="Calibri"/>
                <a:cs typeface="Calibri"/>
                <a:sym typeface="Calibri"/>
              </a:rPr>
              <a:t>Distribution</a:t>
            </a:r>
            <a:endParaRPr lang="en-US" sz="2000" b="1" baseline="30000" dirty="0">
              <a:solidFill>
                <a:srgbClr val="FF0000"/>
              </a:solidFill>
              <a:latin typeface="Calibri"/>
              <a:ea typeface="Calibri"/>
              <a:cs typeface="Calibri"/>
              <a:sym typeface="Calibri"/>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36418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279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Shape 293"/>
          <p:cNvPicPr preferRelativeResize="0"/>
          <p:nvPr/>
        </p:nvPicPr>
        <p:blipFill>
          <a:blip r:embed="rId4">
            <a:alphaModFix/>
          </a:blip>
          <a:stretch>
            <a:fillRect/>
          </a:stretch>
        </p:blipFill>
        <p:spPr>
          <a:xfrm>
            <a:off x="2032405" y="567780"/>
            <a:ext cx="5266754" cy="5415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85657287"/>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Shape 179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1792" name="Shape 1792"/>
          <p:cNvSpPr txBox="1"/>
          <p:nvPr/>
        </p:nvSpPr>
        <p:spPr>
          <a:xfrm>
            <a:off x="221653" y="4917936"/>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DATA ANALYSIS</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1793" name="Shape 1793"/>
          <p:cNvGrpSpPr/>
          <p:nvPr/>
        </p:nvGrpSpPr>
        <p:grpSpPr>
          <a:xfrm>
            <a:off x="584116" y="903485"/>
            <a:ext cx="3957196" cy="3624336"/>
            <a:chOff x="2680639" y="204139"/>
            <a:chExt cx="3173118" cy="3173118"/>
          </a:xfrm>
        </p:grpSpPr>
        <p:sp>
          <p:nvSpPr>
            <p:cNvPr id="1794" name="Shape 179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5" name="Shape 179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1796" name="Shape 179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7" name="Shape 179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1798" name="Shape 179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9" name="Shape 179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rgbClr val="D8D8D8"/>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rgbClr val="D8D8D8"/>
                  </a:solidFill>
                  <a:latin typeface="Calibri"/>
                  <a:ea typeface="Calibri"/>
                  <a:cs typeface="Calibri"/>
                  <a:sym typeface="Calibri"/>
                </a:rPr>
                <a:t>HOW</a:t>
              </a:r>
            </a:p>
          </p:txBody>
        </p:sp>
        <p:sp>
          <p:nvSpPr>
            <p:cNvPr id="1800" name="Shape 180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1" name="Shape 180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sp>
          <p:nvSpPr>
            <p:cNvPr id="1802" name="Shape 1802"/>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3" name="Shape 1803"/>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59266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28102" cy="1600200"/>
          </a:xfrm>
        </p:spPr>
        <p:txBody>
          <a:bodyPr/>
          <a:lstStyle/>
          <a:p>
            <a:pPr algn="ctr"/>
            <a:r>
              <a:rPr lang="en-US" dirty="0" smtClean="0"/>
              <a:t>Steps for Data Analysis</a:t>
            </a:r>
            <a:endParaRPr lang="en-US" dirty="0"/>
          </a:p>
        </p:txBody>
      </p:sp>
      <p:graphicFrame>
        <p:nvGraphicFramePr>
          <p:cNvPr id="4" name="Diagram 3"/>
          <p:cNvGraphicFramePr/>
          <p:nvPr>
            <p:extLst>
              <p:ext uri="{D42A27DB-BD31-4B8C-83A1-F6EECF244321}">
                <p14:modId xmlns:p14="http://schemas.microsoft.com/office/powerpoint/2010/main" val="3858655906"/>
              </p:ext>
            </p:extLst>
          </p:nvPr>
        </p:nvGraphicFramePr>
        <p:xfrm>
          <a:off x="1430094" y="7963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Framework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4862"/>
          <a:stretch/>
        </p:blipFill>
        <p:spPr>
          <a:xfrm rot="16200000">
            <a:off x="2342392" y="161991"/>
            <a:ext cx="4400263" cy="5293306"/>
          </a:xfrm>
          <a:prstGeom prst="rect">
            <a:avLst/>
          </a:prstGeom>
        </p:spPr>
      </p:pic>
    </p:spTree>
    <p:extLst>
      <p:ext uri="{BB962C8B-B14F-4D97-AF65-F5344CB8AC3E}">
        <p14:creationId xmlns:p14="http://schemas.microsoft.com/office/powerpoint/2010/main" val="38611155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pic>
        <p:nvPicPr>
          <p:cNvPr id="2123" name="Shape 2123"/>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124" name="Shape 2124"/>
          <p:cNvSpPr txBox="1"/>
          <p:nvPr/>
        </p:nvSpPr>
        <p:spPr>
          <a:xfrm>
            <a:off x="0" y="1725969"/>
            <a:ext cx="5266480" cy="2462212"/>
          </a:xfrm>
          <a:prstGeom prst="rect">
            <a:avLst/>
          </a:prstGeom>
          <a:solidFill>
            <a:schemeClr val="dk1">
              <a:alpha val="69803"/>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00"/>
              </a:buClr>
              <a:buSzPct val="25000"/>
              <a:buFont typeface="Calibri"/>
              <a:buNone/>
            </a:pPr>
            <a:r>
              <a:rPr lang="en-US" sz="3200" b="1" i="1" u="none" strike="noStrike" cap="none">
                <a:solidFill>
                  <a:srgbClr val="FFFF00"/>
                </a:solidFill>
                <a:latin typeface="Calibri"/>
                <a:ea typeface="Calibri"/>
                <a:cs typeface="Calibri"/>
                <a:sym typeface="Calibri"/>
              </a:rPr>
              <a:t>“A problem properly stated is half solved.”</a:t>
            </a:r>
          </a:p>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FFFF00"/>
              </a:solidFill>
              <a:latin typeface="Calibri"/>
              <a:ea typeface="Calibri"/>
              <a:cs typeface="Calibri"/>
              <a:sym typeface="Calibri"/>
            </a:endParaRPr>
          </a:p>
          <a:p>
            <a:pPr marL="0" marR="0" lvl="0" indent="0" algn="r" rtl="0">
              <a:lnSpc>
                <a:spcPct val="100000"/>
              </a:lnSpc>
              <a:spcBef>
                <a:spcPts val="0"/>
              </a:spcBef>
              <a:spcAft>
                <a:spcPts val="0"/>
              </a:spcAft>
              <a:buClr>
                <a:srgbClr val="FFFF00"/>
              </a:buClr>
              <a:buSzPct val="25000"/>
              <a:buFont typeface="Calibri"/>
              <a:buNone/>
            </a:pPr>
            <a:r>
              <a:rPr lang="en-US" sz="1800" b="1" i="1" u="none" strike="noStrike" cap="none">
                <a:solidFill>
                  <a:srgbClr val="FFFF00"/>
                </a:solidFill>
                <a:latin typeface="Calibri"/>
                <a:ea typeface="Calibri"/>
                <a:cs typeface="Calibri"/>
                <a:sym typeface="Calibri"/>
              </a:rPr>
              <a:t>John Dewey</a:t>
            </a: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6687967"/>
          </a:xfrm>
          <a:prstGeom prst="rect">
            <a:avLst/>
          </a:prstGeom>
        </p:spPr>
      </p:pic>
    </p:spTree>
    <p:extLst>
      <p:ext uri="{BB962C8B-B14F-4D97-AF65-F5344CB8AC3E}">
        <p14:creationId xmlns:p14="http://schemas.microsoft.com/office/powerpoint/2010/main" val="5019353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ext uri="{D42A27DB-BD31-4B8C-83A1-F6EECF244321}">
                <p14:modId xmlns:p14="http://schemas.microsoft.com/office/powerpoint/2010/main" val="808467622"/>
              </p:ext>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manageable  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797187" y="410399"/>
            <a:ext cx="7633069"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dirty="0" smtClean="0">
                <a:solidFill>
                  <a:srgbClr val="C00000"/>
                </a:solidFill>
                <a:latin typeface="Calibri"/>
                <a:ea typeface="Calibri"/>
                <a:cs typeface="Calibri"/>
                <a:sym typeface="Calibri"/>
              </a:rPr>
              <a:t>A w</a:t>
            </a:r>
            <a:r>
              <a:rPr lang="en-US" sz="3600" b="1" i="0" u="none" strike="noStrike" cap="none" dirty="0" smtClean="0">
                <a:solidFill>
                  <a:srgbClr val="C00000"/>
                </a:solidFill>
                <a:latin typeface="Calibri"/>
                <a:ea typeface="Calibri"/>
                <a:cs typeface="Calibri"/>
                <a:sym typeface="Calibri"/>
              </a:rPr>
              <a:t>ell </a:t>
            </a:r>
            <a:r>
              <a:rPr lang="en-US" sz="3600" b="1" i="0" u="none" strike="noStrike" cap="none" dirty="0">
                <a:solidFill>
                  <a:srgbClr val="C00000"/>
                </a:solidFill>
                <a:latin typeface="Calibri"/>
                <a:ea typeface="Calibri"/>
                <a:cs typeface="Calibri"/>
                <a:sym typeface="Calibri"/>
              </a:rPr>
              <a:t>written problem statements </a:t>
            </a:r>
            <a:r>
              <a:rPr lang="en-US" sz="3600" b="1" i="0" u="none" strike="noStrike" cap="none" dirty="0" smtClean="0">
                <a:solidFill>
                  <a:srgbClr val="C00000"/>
                </a:solidFill>
                <a:latin typeface="Calibri"/>
                <a:ea typeface="Calibri"/>
                <a:cs typeface="Calibri"/>
                <a:sym typeface="Calibri"/>
              </a:rPr>
              <a:t>is…</a:t>
            </a:r>
            <a:endParaRPr lang="en-US" sz="36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4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7499097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Shape 1988"/>
          <p:cNvSpPr txBox="1">
            <a:spLocks noGrp="1"/>
          </p:cNvSpPr>
          <p:nvPr>
            <p:ph type="body" idx="1"/>
          </p:nvPr>
        </p:nvSpPr>
        <p:spPr>
          <a:xfrm>
            <a:off x="783696" y="1600202"/>
            <a:ext cx="4589252" cy="3992928"/>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latin typeface="Calibri"/>
                <a:ea typeface="Calibri"/>
                <a:cs typeface="Calibri"/>
                <a:sym typeface="Calibri"/>
              </a:rPr>
              <a:t>ELLs have a 50% pass rate in reading due to a lack of parental involvement</a:t>
            </a:r>
          </a:p>
        </p:txBody>
      </p:sp>
      <p:sp>
        <p:nvSpPr>
          <p:cNvPr id="1989" name="Shape 198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1990" name="Shape 1990" descr="C:\Users\rdegollado\AppData\Local\Microsoft\Windows\Temporary Internet Files\Content.IE5\S6Y95DZC\Example[1].jpg"/>
          <p:cNvPicPr preferRelativeResize="0"/>
          <p:nvPr/>
        </p:nvPicPr>
        <p:blipFill rotWithShape="1">
          <a:blip r:embed="rId3">
            <a:alphaModFix/>
          </a:blip>
          <a:srcRect/>
          <a:stretch/>
        </p:blipFill>
        <p:spPr>
          <a:xfrm>
            <a:off x="6062091" y="2559811"/>
            <a:ext cx="1572767" cy="2170176"/>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7633070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8" name="Shape 2068"/>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069" name="Shape 2069"/>
          <p:cNvSpPr txBox="1"/>
          <p:nvPr/>
        </p:nvSpPr>
        <p:spPr>
          <a:xfrm>
            <a:off x="4589253" y="2690217"/>
            <a:ext cx="4554747"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17365D"/>
                </a:solidFill>
                <a:latin typeface="Calibri"/>
                <a:ea typeface="Calibri"/>
                <a:cs typeface="Calibri"/>
                <a:sym typeface="Calibri"/>
              </a:rPr>
              <a:t>ELLs have a 50% pass rate in reading</a:t>
            </a:r>
          </a:p>
        </p:txBody>
      </p:sp>
      <p:sp>
        <p:nvSpPr>
          <p:cNvPr id="2070" name="Shape 2070"/>
          <p:cNvSpPr/>
          <p:nvPr/>
        </p:nvSpPr>
        <p:spPr>
          <a:xfrm>
            <a:off x="2537972" y="5453109"/>
            <a:ext cx="4550434" cy="143552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REVISED PROBLEM STATEMENT</a:t>
            </a:r>
          </a:p>
        </p:txBody>
      </p:sp>
      <p:sp>
        <p:nvSpPr>
          <p:cNvPr id="7"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36360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pic>
        <p:nvPicPr>
          <p:cNvPr id="2171" name="Shape 217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2172" name="Shape 2172"/>
          <p:cNvSpPr txBox="1"/>
          <p:nvPr/>
        </p:nvSpPr>
        <p:spPr>
          <a:xfrm>
            <a:off x="310328" y="5302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00B050"/>
                </a:solidFill>
                <a:latin typeface="Calibri"/>
                <a:ea typeface="Calibri"/>
                <a:cs typeface="Calibri"/>
                <a:sym typeface="Calibri"/>
              </a:rPr>
              <a:t>NEEDS ASSESSMENT</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173" name="Shape 2173"/>
          <p:cNvGrpSpPr/>
          <p:nvPr/>
        </p:nvGrpSpPr>
        <p:grpSpPr>
          <a:xfrm>
            <a:off x="524762" y="1155943"/>
            <a:ext cx="3446006" cy="3130281"/>
            <a:chOff x="2680639" y="204139"/>
            <a:chExt cx="3173118" cy="3173118"/>
          </a:xfrm>
        </p:grpSpPr>
        <p:sp>
          <p:nvSpPr>
            <p:cNvPr id="2174" name="Shape 217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5" name="Shape 217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2176" name="Shape 217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7" name="Shape 217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2178" name="Shape 217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9" name="Shape 217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HOW</a:t>
              </a:r>
            </a:p>
          </p:txBody>
        </p:sp>
        <p:sp>
          <p:nvSpPr>
            <p:cNvPr id="2180" name="Shape 218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81" name="Shape 218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grpSp>
    </p:spTree>
    <p:extLst>
      <p:ext uri="{BB962C8B-B14F-4D97-AF65-F5344CB8AC3E}">
        <p14:creationId xmlns:p14="http://schemas.microsoft.com/office/powerpoint/2010/main" val="12684357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34145" cy="1600200"/>
          </a:xfrm>
        </p:spPr>
        <p:txBody>
          <a:bodyPr>
            <a:normAutofit fontScale="90000"/>
          </a:bodyPr>
          <a:lstStyle/>
          <a:p>
            <a:r>
              <a:rPr lang="en-US" dirty="0" smtClean="0"/>
              <a:t>Steps for Needs Assessment</a:t>
            </a:r>
            <a:endParaRPr lang="en-US" dirty="0"/>
          </a:p>
        </p:txBody>
      </p:sp>
      <p:graphicFrame>
        <p:nvGraphicFramePr>
          <p:cNvPr id="3" name="Diagram 2"/>
          <p:cNvGraphicFramePr/>
          <p:nvPr>
            <p:extLst>
              <p:ext uri="{D42A27DB-BD31-4B8C-83A1-F6EECF244321}">
                <p14:modId xmlns:p14="http://schemas.microsoft.com/office/powerpoint/2010/main" val="1130074452"/>
              </p:ext>
            </p:extLst>
          </p:nvPr>
        </p:nvGraphicFramePr>
        <p:xfrm>
          <a:off x="1524000" y="76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0648762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Shape 2217"/>
          <p:cNvPicPr preferRelativeResize="0"/>
          <p:nvPr/>
        </p:nvPicPr>
        <p:blipFill rotWithShape="1">
          <a:blip r:embed="rId3">
            <a:alphaModFix/>
          </a:blip>
          <a:srcRect/>
          <a:stretch/>
        </p:blipFill>
        <p:spPr>
          <a:xfrm>
            <a:off x="5464614" y="634968"/>
            <a:ext cx="3088252" cy="5174321"/>
          </a:xfrm>
          <a:prstGeom prst="rect">
            <a:avLst/>
          </a:prstGeom>
          <a:noFill/>
          <a:ln>
            <a:noFill/>
          </a:ln>
        </p:spPr>
      </p:pic>
      <p:sp>
        <p:nvSpPr>
          <p:cNvPr id="2218" name="Shape 2218"/>
          <p:cNvSpPr txBox="1"/>
          <p:nvPr/>
        </p:nvSpPr>
        <p:spPr>
          <a:xfrm>
            <a:off x="0" y="2497755"/>
            <a:ext cx="6392488" cy="1862489"/>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600" b="1" i="0" u="none" strike="noStrike" cap="none">
                <a:solidFill>
                  <a:schemeClr val="dk1"/>
                </a:solidFill>
                <a:latin typeface="Calibri"/>
                <a:ea typeface="Calibri"/>
                <a:cs typeface="Calibri"/>
                <a:sym typeface="Calibri"/>
              </a:rPr>
              <a:t>WHY?</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42515453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grpSp>
        <p:nvGrpSpPr>
          <p:cNvPr id="2272" name="Shape 2272"/>
          <p:cNvGrpSpPr/>
          <p:nvPr/>
        </p:nvGrpSpPr>
        <p:grpSpPr>
          <a:xfrm>
            <a:off x="71605" y="1150189"/>
            <a:ext cx="8854137" cy="4727274"/>
            <a:chOff x="2595" y="0"/>
            <a:chExt cx="8854137" cy="3545456"/>
          </a:xfrm>
        </p:grpSpPr>
        <p:sp>
          <p:nvSpPr>
            <p:cNvPr id="2273" name="Shape 22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4" name="Shape 22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5" name="Shape 22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276" name="Shape 2276"/>
            <p:cNvSpPr/>
            <p:nvPr/>
          </p:nvSpPr>
          <p:spPr>
            <a:xfrm>
              <a:off x="182550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7" name="Shape 22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278" name="Shape 22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9" name="Shape 22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280" name="Shape 2280"/>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1" name="Shape 22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282" name="Shape 22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3" name="Shape 22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284" name="Shape 2284"/>
          <p:cNvSpPr txBox="1"/>
          <p:nvPr/>
        </p:nvSpPr>
        <p:spPr>
          <a:xfrm>
            <a:off x="544330" y="353268"/>
            <a:ext cx="7961526"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1083888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grpSp>
        <p:nvGrpSpPr>
          <p:cNvPr id="2331" name="Shape 2331"/>
          <p:cNvGrpSpPr/>
          <p:nvPr/>
        </p:nvGrpSpPr>
        <p:grpSpPr>
          <a:xfrm>
            <a:off x="71605" y="1150189"/>
            <a:ext cx="8854137" cy="4727156"/>
            <a:chOff x="2595" y="0"/>
            <a:chExt cx="8854137" cy="3545456"/>
          </a:xfrm>
        </p:grpSpPr>
        <p:sp>
          <p:nvSpPr>
            <p:cNvPr id="2332" name="Shape 2332"/>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3" name="Shape 2333"/>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4" name="Shape 2334"/>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35" name="Shape 2335"/>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6" name="Shape 2336"/>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37" name="Shape 2337"/>
            <p:cNvSpPr/>
            <p:nvPr/>
          </p:nvSpPr>
          <p:spPr>
            <a:xfrm>
              <a:off x="3648417"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8" name="Shape 2338"/>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339" name="Shape 2339"/>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0" name="Shape 2340"/>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41" name="Shape 2341"/>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2" name="Shape 2342"/>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43" name="Shape 2343"/>
          <p:cNvSpPr txBox="1"/>
          <p:nvPr/>
        </p:nvSpPr>
        <p:spPr>
          <a:xfrm>
            <a:off x="52174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2644706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72" name="Shape 2372"/>
          <p:cNvGrpSpPr/>
          <p:nvPr/>
        </p:nvGrpSpPr>
        <p:grpSpPr>
          <a:xfrm>
            <a:off x="71605" y="1150189"/>
            <a:ext cx="8854137" cy="4727274"/>
            <a:chOff x="2595" y="0"/>
            <a:chExt cx="8854137" cy="3545456"/>
          </a:xfrm>
        </p:grpSpPr>
        <p:sp>
          <p:nvSpPr>
            <p:cNvPr id="2373" name="Shape 23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4" name="Shape 23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5" name="Shape 23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76" name="Shape 2376"/>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7" name="Shape 23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78" name="Shape 23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9" name="Shape 23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a:t>
              </a:r>
              <a:r>
                <a:rPr lang="en-US" sz="2400" b="1" i="0" u="none" strike="noStrike" cap="none" smtClean="0">
                  <a:solidFill>
                    <a:srgbClr val="434343"/>
                  </a:solidFill>
                  <a:latin typeface="Calibri"/>
                  <a:ea typeface="Calibri"/>
                  <a:cs typeface="Calibri"/>
                  <a:sym typeface="Calibri"/>
                </a:rPr>
                <a:t>No Control</a:t>
              </a:r>
              <a:endParaRPr lang="en-US" sz="2400" b="1" i="0" u="none" strike="noStrike" cap="none" dirty="0">
                <a:solidFill>
                  <a:srgbClr val="434343"/>
                </a:solidFill>
                <a:latin typeface="Calibri"/>
                <a:ea typeface="Calibri"/>
                <a:cs typeface="Calibri"/>
                <a:sym typeface="Calibri"/>
              </a:endParaRPr>
            </a:p>
          </p:txBody>
        </p:sp>
        <p:sp>
          <p:nvSpPr>
            <p:cNvPr id="2380" name="Shape 2380"/>
            <p:cNvSpPr/>
            <p:nvPr/>
          </p:nvSpPr>
          <p:spPr>
            <a:xfrm>
              <a:off x="547132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1" name="Shape 23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82" name="Shape 23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3" name="Shape 23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84" name="Shape 2384"/>
          <p:cNvSpPr txBox="1"/>
          <p:nvPr/>
        </p:nvSpPr>
        <p:spPr>
          <a:xfrm>
            <a:off x="55198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3035565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6559</TotalTime>
  <Words>9446</Words>
  <Application>Microsoft Macintosh PowerPoint</Application>
  <PresentationFormat>On-screen Show (4:3)</PresentationFormat>
  <Paragraphs>1513</Paragraphs>
  <Slides>103</Slides>
  <Notes>73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103</vt:i4>
      </vt:variant>
    </vt:vector>
  </HeadingPairs>
  <TitlesOfParts>
    <vt:vector size="114" baseType="lpstr">
      <vt:lpstr>Arial</vt:lpstr>
      <vt:lpstr>Calibri</vt:lpstr>
      <vt:lpstr>Cambria Math</vt:lpstr>
      <vt:lpstr>Century Gothic</vt:lpstr>
      <vt:lpstr>Gill Sans MT</vt:lpstr>
      <vt:lpstr>Impact</vt:lpstr>
      <vt:lpstr>Questrial</vt:lpstr>
      <vt:lpstr>Symbol MT</vt:lpstr>
      <vt:lpstr>Times New Roman</vt:lpstr>
      <vt:lpstr>Wingdings</vt:lpstr>
      <vt:lpstr>NewsPrint</vt:lpstr>
      <vt:lpstr>ELL Leadership Academy</vt:lpstr>
      <vt:lpstr>Professional Learning Essential Agreements</vt:lpstr>
      <vt:lpstr>Edmodo Code: ktms9k</vt:lpstr>
      <vt:lpstr>Designated Supports Review</vt:lpstr>
      <vt:lpstr>ELL Accountability</vt:lpstr>
      <vt:lpstr>Session Objectives</vt:lpstr>
      <vt:lpstr>Texas Accountability Intervention System (TAIS)</vt:lpstr>
      <vt:lpstr>STATE ACCOUNTABILITY</vt:lpstr>
      <vt:lpstr>Index Framework</vt:lpstr>
      <vt:lpstr>Indexes and safeguards reports</vt:lpstr>
      <vt:lpstr>Region One ESC</vt:lpstr>
      <vt:lpstr>Index 1</vt:lpstr>
      <vt:lpstr>Index 1</vt:lpstr>
      <vt:lpstr>Index 2</vt:lpstr>
      <vt:lpstr>Index 2</vt:lpstr>
      <vt:lpstr>Safeguards</vt:lpstr>
      <vt:lpstr>2018 A-F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Accountability Videos</vt:lpstr>
      <vt:lpstr>PowerPoint Presentation</vt:lpstr>
      <vt:lpstr>HB 22: NEW Accountability System</vt:lpstr>
      <vt:lpstr>2017 PBMAS</vt:lpstr>
      <vt:lpstr>PBMAS Reports</vt:lpstr>
      <vt:lpstr>PowerPoint Presentation</vt:lpstr>
      <vt:lpstr>PowerPoint Presentation</vt:lpstr>
      <vt:lpstr>PowerPoint Presentation</vt:lpstr>
      <vt:lpstr>PowerPoint Presentation</vt:lpstr>
      <vt:lpstr>2017 Staging Framework</vt:lpstr>
      <vt:lpstr>2017 Staging Framework</vt:lpstr>
      <vt:lpstr>PowerPoint Presentation</vt:lpstr>
      <vt:lpstr>PowerPoint Presentation</vt:lpstr>
      <vt:lpstr>PowerPoint Presentation</vt:lpstr>
      <vt:lpstr>Steps for Data Analysis</vt:lpstr>
      <vt:lpstr>PowerPoint Presentation</vt:lpstr>
      <vt:lpstr>PowerPoint Presentation</vt:lpstr>
      <vt:lpstr>PowerPoint Presentation</vt:lpstr>
      <vt:lpstr>PowerPoint Presentation</vt:lpstr>
      <vt:lpstr>PowerPoint Presentation</vt:lpstr>
      <vt:lpstr>Steps for Needs Assessment</vt:lpstr>
      <vt:lpstr>PowerPoint Presentation</vt:lpstr>
      <vt:lpstr>PowerPoint Presentation</vt:lpstr>
      <vt:lpstr>PowerPoint Presentation</vt:lpstr>
      <vt:lpstr>PowerPoint Presentation</vt:lpstr>
      <vt:lpstr>Small Group Discussion</vt:lpstr>
      <vt:lpstr>Session Objectives</vt:lpstr>
      <vt:lpstr>Exit Tickets</vt:lpstr>
      <vt:lpstr>Mil Gracias</vt:lpstr>
    </vt:vector>
  </TitlesOfParts>
  <Company>Region One ESC</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E. Zuno-Chapa</cp:lastModifiedBy>
  <cp:revision>128</cp:revision>
  <dcterms:created xsi:type="dcterms:W3CDTF">2016-11-01T01:49:00Z</dcterms:created>
  <dcterms:modified xsi:type="dcterms:W3CDTF">2018-02-09T04:55:43Z</dcterms:modified>
</cp:coreProperties>
</file>